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Lst>
  <p:notesMasterIdLst>
    <p:notesMasterId r:id="rId39"/>
  </p:notesMasterIdLst>
  <p:handoutMasterIdLst>
    <p:handoutMasterId r:id="rId40"/>
  </p:handoutMasterIdLst>
  <p:sldIdLst>
    <p:sldId id="256" r:id="rId2"/>
    <p:sldId id="289" r:id="rId3"/>
    <p:sldId id="259" r:id="rId4"/>
    <p:sldId id="258" r:id="rId5"/>
    <p:sldId id="260" r:id="rId6"/>
    <p:sldId id="257" r:id="rId7"/>
    <p:sldId id="262" r:id="rId8"/>
    <p:sldId id="263" r:id="rId9"/>
    <p:sldId id="266" r:id="rId10"/>
    <p:sldId id="282" r:id="rId11"/>
    <p:sldId id="283" r:id="rId12"/>
    <p:sldId id="284" r:id="rId13"/>
    <p:sldId id="285" r:id="rId14"/>
    <p:sldId id="286" r:id="rId15"/>
    <p:sldId id="271" r:id="rId16"/>
    <p:sldId id="272" r:id="rId17"/>
    <p:sldId id="273" r:id="rId18"/>
    <p:sldId id="274" r:id="rId19"/>
    <p:sldId id="275" r:id="rId20"/>
    <p:sldId id="265" r:id="rId21"/>
    <p:sldId id="267" r:id="rId22"/>
    <p:sldId id="270" r:id="rId23"/>
    <p:sldId id="287" r:id="rId24"/>
    <p:sldId id="288" r:id="rId25"/>
    <p:sldId id="276" r:id="rId26"/>
    <p:sldId id="277" r:id="rId27"/>
    <p:sldId id="279" r:id="rId28"/>
    <p:sldId id="281" r:id="rId29"/>
    <p:sldId id="294" r:id="rId30"/>
    <p:sldId id="290" r:id="rId31"/>
    <p:sldId id="295" r:id="rId32"/>
    <p:sldId id="291" r:id="rId33"/>
    <p:sldId id="296" r:id="rId34"/>
    <p:sldId id="292" r:id="rId35"/>
    <p:sldId id="297" r:id="rId36"/>
    <p:sldId id="293" r:id="rId37"/>
    <p:sldId id="298" r:id="rId38"/>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96750-02C2-6620-0158-B55A912DF1AD}" v="36" dt="2021-11-09T16:05:06.113"/>
    <p1510:client id="{1B5A2F51-B949-11A2-F468-B1D9A9B0B2F0}" v="1" dt="2021-11-10T19:48:52.231"/>
    <p1510:client id="{35A688F3-57E8-17B6-CEAB-6D9AF4FA24A0}" v="6" dt="2021-11-10T18:28:36.262"/>
    <p1510:client id="{4BF80020-8C2F-6974-ECB9-393478A59F44}" v="532" dt="2021-11-10T14:40:28.541"/>
    <p1510:client id="{4FD8AB89-DE07-E14D-94CE-D6F8481BF410}" v="518" dt="2021-11-09T15:47:24.540"/>
    <p1510:client id="{54BD1C02-B212-8881-258A-EA9B156DD09D}" v="536" dt="2021-11-10T17:35:47.408"/>
    <p1510:client id="{5D5C28E1-3E41-4FEA-8C6D-E913526C4AE1}" v="8" dt="2021-11-10T17:52:52.005"/>
    <p1510:client id="{67CFCB98-E861-4725-99A2-550D6421C181}" v="1" dt="2021-11-11T09:03:17.880"/>
    <p1510:client id="{6A95A1C3-0B07-CAC6-BE20-F30C0893FEE0}" v="2" dt="2021-11-09T16:09:30.938"/>
    <p1510:client id="{744333D2-DE38-CF5B-9BBF-B8437450E717}" v="557" dt="2021-11-10T19:28:07.421"/>
    <p1510:client id="{7CB79B7F-D7AC-2DE0-C45F-2CD4D749AEBC}" v="529" dt="2021-11-10T18:14:27.590"/>
    <p1510:client id="{AAC76E62-8262-043E-3922-5FD6EBAF8C8C}" v="129" dt="2021-11-10T15:50:09.180"/>
    <p1510:client id="{B505132E-06A7-F233-848D-34D0ED581DA5}" v="10" dt="2021-11-11T08:56:19.087"/>
    <p1510:client id="{C8077C7A-A53A-3C39-EDD4-90925968535B}" v="241" dt="2021-11-10T15:18:45.394"/>
    <p1510:client id="{E01F73CE-61B4-4430-8062-AAC7DC57E229}" v="162" dt="2021-11-09T14:54:06.345"/>
    <p1510:client id="{EA32AAB7-CDD3-BB96-93EE-C68AEC788B08}" v="468" dt="2021-11-11T08:53:48.197"/>
    <p1510:client id="{EEBCCCD1-715B-0D14-1638-00B93B817268}" v="196" dt="2021-11-10T21:59:58.54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F4E327D-0E7D-46FA-BFB6-708347A57C2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9D33725-8909-48DE-B033-F66EEACEC50E}">
      <dgm:prSet/>
      <dgm:spPr/>
      <dgm:t>
        <a:bodyPr/>
        <a:lstStyle/>
        <a:p>
          <a:pPr>
            <a:lnSpc>
              <a:spcPct val="100000"/>
            </a:lnSpc>
          </a:pPr>
          <a:r>
            <a:rPr lang="es-ES_tradnl"/>
            <a:t>RAID (</a:t>
          </a:r>
          <a:r>
            <a:rPr lang="es-ES_tradnl" err="1"/>
            <a:t>Redundant</a:t>
          </a:r>
          <a:r>
            <a:rPr lang="es-ES_tradnl"/>
            <a:t> Array </a:t>
          </a:r>
          <a:r>
            <a:rPr lang="es-ES_tradnl" err="1"/>
            <a:t>of</a:t>
          </a:r>
          <a:r>
            <a:rPr lang="es-ES_tradnl"/>
            <a:t> </a:t>
          </a:r>
          <a:r>
            <a:rPr lang="es-ES_tradnl" err="1"/>
            <a:t>Independent</a:t>
          </a:r>
          <a:r>
            <a:rPr lang="es-ES_tradnl"/>
            <a:t> Disks)</a:t>
          </a:r>
          <a:r>
            <a:rPr lang="es-ES_tradnl">
              <a:latin typeface="Calibri Light" panose="020F0302020204030204"/>
            </a:rPr>
            <a:t> </a:t>
          </a:r>
          <a:endParaRPr lang="en-US"/>
        </a:p>
      </dgm:t>
    </dgm:pt>
    <dgm:pt modelId="{401F273A-52CF-4647-A032-93296A31D46B}" type="parTrans" cxnId="{90D3CEA5-2EEE-4487-ACA9-1DE7A493446C}">
      <dgm:prSet/>
      <dgm:spPr/>
      <dgm:t>
        <a:bodyPr/>
        <a:lstStyle/>
        <a:p>
          <a:endParaRPr lang="en-US"/>
        </a:p>
      </dgm:t>
    </dgm:pt>
    <dgm:pt modelId="{7CA5C0E4-1DCE-4E2A-8635-B3D1705FB509}" type="sibTrans" cxnId="{90D3CEA5-2EEE-4487-ACA9-1DE7A493446C}">
      <dgm:prSet/>
      <dgm:spPr/>
      <dgm:t>
        <a:bodyPr/>
        <a:lstStyle/>
        <a:p>
          <a:endParaRPr lang="en-US"/>
        </a:p>
      </dgm:t>
    </dgm:pt>
    <dgm:pt modelId="{2A85178C-B5CC-4AE0-95A6-712FA0D319C8}">
      <dgm:prSet/>
      <dgm:spPr/>
      <dgm:t>
        <a:bodyPr/>
        <a:lstStyle/>
        <a:p>
          <a:pPr>
            <a:lnSpc>
              <a:spcPct val="100000"/>
            </a:lnSpc>
          </a:pPr>
          <a:r>
            <a:rPr lang="es-ES_tradnl"/>
            <a:t>Es un sistema de almacenamiento que utiliza dos o más discos que funcionan de forma conjunta, entre los que se distribuyen o replican los datos.</a:t>
          </a:r>
          <a:r>
            <a:rPr lang="es-ES_tradnl">
              <a:latin typeface="Calibri Light" panose="020F0302020204030204"/>
            </a:rPr>
            <a:t> </a:t>
          </a:r>
          <a:endParaRPr lang="en-US"/>
        </a:p>
      </dgm:t>
    </dgm:pt>
    <dgm:pt modelId="{B9626CDD-1F33-4103-AFDB-95033E6C6940}" type="parTrans" cxnId="{919D544F-34FF-4E1C-8FA9-1C6ECA7402AE}">
      <dgm:prSet/>
      <dgm:spPr/>
      <dgm:t>
        <a:bodyPr/>
        <a:lstStyle/>
        <a:p>
          <a:endParaRPr lang="en-US"/>
        </a:p>
      </dgm:t>
    </dgm:pt>
    <dgm:pt modelId="{CA158301-D502-4638-AD1B-88F3444C0933}" type="sibTrans" cxnId="{919D544F-34FF-4E1C-8FA9-1C6ECA7402AE}">
      <dgm:prSet/>
      <dgm:spPr/>
      <dgm:t>
        <a:bodyPr/>
        <a:lstStyle/>
        <a:p>
          <a:endParaRPr lang="en-US"/>
        </a:p>
      </dgm:t>
    </dgm:pt>
    <dgm:pt modelId="{09FCA82D-1222-43D4-8D79-AD0FAC0A3FD0}">
      <dgm:prSet/>
      <dgm:spPr/>
      <dgm:t>
        <a:bodyPr/>
        <a:lstStyle/>
        <a:p>
          <a:pPr>
            <a:lnSpc>
              <a:spcPct val="100000"/>
            </a:lnSpc>
          </a:pPr>
          <a:r>
            <a:rPr lang="es-ES_tradnl"/>
            <a:t>Esto permite aumentar el rendimiento, la capacidad, y el nivel de protección de los datos. Los RAIDS suelen usarse en servidores.</a:t>
          </a:r>
          <a:endParaRPr lang="en-US"/>
        </a:p>
      </dgm:t>
    </dgm:pt>
    <dgm:pt modelId="{D5EEBA2C-A501-4692-9353-709C3B069B1C}" type="parTrans" cxnId="{4F12801F-705D-4D9A-B4BE-1B128440EB1C}">
      <dgm:prSet/>
      <dgm:spPr/>
      <dgm:t>
        <a:bodyPr/>
        <a:lstStyle/>
        <a:p>
          <a:endParaRPr lang="en-US"/>
        </a:p>
      </dgm:t>
    </dgm:pt>
    <dgm:pt modelId="{97B7BDD7-2FB3-4120-94DA-EE869AA59B1D}" type="sibTrans" cxnId="{4F12801F-705D-4D9A-B4BE-1B128440EB1C}">
      <dgm:prSet/>
      <dgm:spPr/>
      <dgm:t>
        <a:bodyPr/>
        <a:lstStyle/>
        <a:p>
          <a:endParaRPr lang="en-US"/>
        </a:p>
      </dgm:t>
    </dgm:pt>
    <dgm:pt modelId="{5B982461-D72F-4D2F-99B2-9611CB73BBC9}" type="pres">
      <dgm:prSet presAssocID="{FF4E327D-0E7D-46FA-BFB6-708347A57C2A}" presName="root" presStyleCnt="0">
        <dgm:presLayoutVars>
          <dgm:dir/>
          <dgm:resizeHandles val="exact"/>
        </dgm:presLayoutVars>
      </dgm:prSet>
      <dgm:spPr/>
    </dgm:pt>
    <dgm:pt modelId="{3D47DAAA-9EA8-4718-AA49-D2AC9B269AFA}" type="pres">
      <dgm:prSet presAssocID="{F9D33725-8909-48DE-B033-F66EEACEC50E}" presName="compNode" presStyleCnt="0"/>
      <dgm:spPr/>
    </dgm:pt>
    <dgm:pt modelId="{CAFAB4AC-2A68-4C6E-956C-0A441523BC30}" type="pres">
      <dgm:prSet presAssocID="{F9D33725-8909-48DE-B033-F66EEACEC50E}" presName="bgRect" presStyleLbl="bgShp" presStyleIdx="0" presStyleCnt="3"/>
      <dgm:spPr/>
    </dgm:pt>
    <dgm:pt modelId="{53726446-D693-4696-A5A7-50D9D07BAC62}" type="pres">
      <dgm:prSet presAssocID="{F9D33725-8909-48DE-B033-F66EEACEC50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atos"/>
        </a:ext>
      </dgm:extLst>
    </dgm:pt>
    <dgm:pt modelId="{B898C72A-C2C3-443F-8A55-3086577AAA63}" type="pres">
      <dgm:prSet presAssocID="{F9D33725-8909-48DE-B033-F66EEACEC50E}" presName="spaceRect" presStyleCnt="0"/>
      <dgm:spPr/>
    </dgm:pt>
    <dgm:pt modelId="{07E4D90B-1D57-41EA-A7C1-D1A3DD7B8B5E}" type="pres">
      <dgm:prSet presAssocID="{F9D33725-8909-48DE-B033-F66EEACEC50E}" presName="parTx" presStyleLbl="revTx" presStyleIdx="0" presStyleCnt="3">
        <dgm:presLayoutVars>
          <dgm:chMax val="0"/>
          <dgm:chPref val="0"/>
        </dgm:presLayoutVars>
      </dgm:prSet>
      <dgm:spPr/>
    </dgm:pt>
    <dgm:pt modelId="{7E54CE2B-2939-4B94-86C2-F77025F31B5B}" type="pres">
      <dgm:prSet presAssocID="{7CA5C0E4-1DCE-4E2A-8635-B3D1705FB509}" presName="sibTrans" presStyleCnt="0"/>
      <dgm:spPr/>
    </dgm:pt>
    <dgm:pt modelId="{97A8FBEC-A2C4-4617-BD55-AB18251C426A}" type="pres">
      <dgm:prSet presAssocID="{2A85178C-B5CC-4AE0-95A6-712FA0D319C8}" presName="compNode" presStyleCnt="0"/>
      <dgm:spPr/>
    </dgm:pt>
    <dgm:pt modelId="{CEEADF78-3347-44B4-A78D-65D44DF44B4C}" type="pres">
      <dgm:prSet presAssocID="{2A85178C-B5CC-4AE0-95A6-712FA0D319C8}" presName="bgRect" presStyleLbl="bgShp" presStyleIdx="1" presStyleCnt="3"/>
      <dgm:spPr/>
    </dgm:pt>
    <dgm:pt modelId="{165B7375-036D-41C5-B0B0-DD319FDA9A86}" type="pres">
      <dgm:prSet presAssocID="{2A85178C-B5CC-4AE0-95A6-712FA0D319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
        </a:ext>
      </dgm:extLst>
    </dgm:pt>
    <dgm:pt modelId="{5559865D-5F30-4A5C-A4AF-E7D2FF583337}" type="pres">
      <dgm:prSet presAssocID="{2A85178C-B5CC-4AE0-95A6-712FA0D319C8}" presName="spaceRect" presStyleCnt="0"/>
      <dgm:spPr/>
    </dgm:pt>
    <dgm:pt modelId="{190A6EB5-CE42-47A0-837A-2C0D63C17118}" type="pres">
      <dgm:prSet presAssocID="{2A85178C-B5CC-4AE0-95A6-712FA0D319C8}" presName="parTx" presStyleLbl="revTx" presStyleIdx="1" presStyleCnt="3">
        <dgm:presLayoutVars>
          <dgm:chMax val="0"/>
          <dgm:chPref val="0"/>
        </dgm:presLayoutVars>
      </dgm:prSet>
      <dgm:spPr/>
    </dgm:pt>
    <dgm:pt modelId="{ADF1894C-B6C6-41F7-BE5C-AF42F81B2181}" type="pres">
      <dgm:prSet presAssocID="{CA158301-D502-4638-AD1B-88F3444C0933}" presName="sibTrans" presStyleCnt="0"/>
      <dgm:spPr/>
    </dgm:pt>
    <dgm:pt modelId="{8E28106B-1D65-45D0-B24D-52DBA1AC7A12}" type="pres">
      <dgm:prSet presAssocID="{09FCA82D-1222-43D4-8D79-AD0FAC0A3FD0}" presName="compNode" presStyleCnt="0"/>
      <dgm:spPr/>
    </dgm:pt>
    <dgm:pt modelId="{6E4F8C9E-D5AB-4310-846D-4E5C3FA76AD0}" type="pres">
      <dgm:prSet presAssocID="{09FCA82D-1222-43D4-8D79-AD0FAC0A3FD0}" presName="bgRect" presStyleLbl="bgShp" presStyleIdx="2" presStyleCnt="3"/>
      <dgm:spPr/>
    </dgm:pt>
    <dgm:pt modelId="{7A8D647F-F5BF-4969-8542-A11841180CCB}" type="pres">
      <dgm:prSet presAssocID="{09FCA82D-1222-43D4-8D79-AD0FAC0A3F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sconectado"/>
        </a:ext>
      </dgm:extLst>
    </dgm:pt>
    <dgm:pt modelId="{A02F33A0-A024-45F7-968D-7B65F14287A5}" type="pres">
      <dgm:prSet presAssocID="{09FCA82D-1222-43D4-8D79-AD0FAC0A3FD0}" presName="spaceRect" presStyleCnt="0"/>
      <dgm:spPr/>
    </dgm:pt>
    <dgm:pt modelId="{2CE6C445-31CA-4B7A-979B-01F21BD6B74B}" type="pres">
      <dgm:prSet presAssocID="{09FCA82D-1222-43D4-8D79-AD0FAC0A3FD0}" presName="parTx" presStyleLbl="revTx" presStyleIdx="2" presStyleCnt="3">
        <dgm:presLayoutVars>
          <dgm:chMax val="0"/>
          <dgm:chPref val="0"/>
        </dgm:presLayoutVars>
      </dgm:prSet>
      <dgm:spPr/>
    </dgm:pt>
  </dgm:ptLst>
  <dgm:cxnLst>
    <dgm:cxn modelId="{4F12801F-705D-4D9A-B4BE-1B128440EB1C}" srcId="{FF4E327D-0E7D-46FA-BFB6-708347A57C2A}" destId="{09FCA82D-1222-43D4-8D79-AD0FAC0A3FD0}" srcOrd="2" destOrd="0" parTransId="{D5EEBA2C-A501-4692-9353-709C3B069B1C}" sibTransId="{97B7BDD7-2FB3-4120-94DA-EE869AA59B1D}"/>
    <dgm:cxn modelId="{919D544F-34FF-4E1C-8FA9-1C6ECA7402AE}" srcId="{FF4E327D-0E7D-46FA-BFB6-708347A57C2A}" destId="{2A85178C-B5CC-4AE0-95A6-712FA0D319C8}" srcOrd="1" destOrd="0" parTransId="{B9626CDD-1F33-4103-AFDB-95033E6C6940}" sibTransId="{CA158301-D502-4638-AD1B-88F3444C0933}"/>
    <dgm:cxn modelId="{DFCFAC97-E63A-4EA6-99E1-F8503A23081F}" type="presOf" srcId="{09FCA82D-1222-43D4-8D79-AD0FAC0A3FD0}" destId="{2CE6C445-31CA-4B7A-979B-01F21BD6B74B}" srcOrd="0" destOrd="0" presId="urn:microsoft.com/office/officeart/2018/2/layout/IconVerticalSolidList"/>
    <dgm:cxn modelId="{90D3CEA5-2EEE-4487-ACA9-1DE7A493446C}" srcId="{FF4E327D-0E7D-46FA-BFB6-708347A57C2A}" destId="{F9D33725-8909-48DE-B033-F66EEACEC50E}" srcOrd="0" destOrd="0" parTransId="{401F273A-52CF-4647-A032-93296A31D46B}" sibTransId="{7CA5C0E4-1DCE-4E2A-8635-B3D1705FB509}"/>
    <dgm:cxn modelId="{BDEB57A9-33F6-46DA-8AAA-5C86ACC53648}" type="presOf" srcId="{2A85178C-B5CC-4AE0-95A6-712FA0D319C8}" destId="{190A6EB5-CE42-47A0-837A-2C0D63C17118}" srcOrd="0" destOrd="0" presId="urn:microsoft.com/office/officeart/2018/2/layout/IconVerticalSolidList"/>
    <dgm:cxn modelId="{B5F390AF-9450-40A6-9172-3FDE48121433}" type="presOf" srcId="{FF4E327D-0E7D-46FA-BFB6-708347A57C2A}" destId="{5B982461-D72F-4D2F-99B2-9611CB73BBC9}" srcOrd="0" destOrd="0" presId="urn:microsoft.com/office/officeart/2018/2/layout/IconVerticalSolidList"/>
    <dgm:cxn modelId="{FD801DDB-D390-4B06-9E8D-AF48FFDEE3C9}" type="presOf" srcId="{F9D33725-8909-48DE-B033-F66EEACEC50E}" destId="{07E4D90B-1D57-41EA-A7C1-D1A3DD7B8B5E}" srcOrd="0" destOrd="0" presId="urn:microsoft.com/office/officeart/2018/2/layout/IconVerticalSolidList"/>
    <dgm:cxn modelId="{10950749-358E-423F-8964-9EB9E5794D3F}" type="presParOf" srcId="{5B982461-D72F-4D2F-99B2-9611CB73BBC9}" destId="{3D47DAAA-9EA8-4718-AA49-D2AC9B269AFA}" srcOrd="0" destOrd="0" presId="urn:microsoft.com/office/officeart/2018/2/layout/IconVerticalSolidList"/>
    <dgm:cxn modelId="{C52BA5B7-1322-4200-9988-70001EA7ADA6}" type="presParOf" srcId="{3D47DAAA-9EA8-4718-AA49-D2AC9B269AFA}" destId="{CAFAB4AC-2A68-4C6E-956C-0A441523BC30}" srcOrd="0" destOrd="0" presId="urn:microsoft.com/office/officeart/2018/2/layout/IconVerticalSolidList"/>
    <dgm:cxn modelId="{BA7F650C-BA0D-4B61-9B29-6EA132AE7E3B}" type="presParOf" srcId="{3D47DAAA-9EA8-4718-AA49-D2AC9B269AFA}" destId="{53726446-D693-4696-A5A7-50D9D07BAC62}" srcOrd="1" destOrd="0" presId="urn:microsoft.com/office/officeart/2018/2/layout/IconVerticalSolidList"/>
    <dgm:cxn modelId="{6F7D763F-4C9E-4E69-A900-AE14FA0E6124}" type="presParOf" srcId="{3D47DAAA-9EA8-4718-AA49-D2AC9B269AFA}" destId="{B898C72A-C2C3-443F-8A55-3086577AAA63}" srcOrd="2" destOrd="0" presId="urn:microsoft.com/office/officeart/2018/2/layout/IconVerticalSolidList"/>
    <dgm:cxn modelId="{26998D9B-1AC6-4BC6-BE45-1F7969693FC4}" type="presParOf" srcId="{3D47DAAA-9EA8-4718-AA49-D2AC9B269AFA}" destId="{07E4D90B-1D57-41EA-A7C1-D1A3DD7B8B5E}" srcOrd="3" destOrd="0" presId="urn:microsoft.com/office/officeart/2018/2/layout/IconVerticalSolidList"/>
    <dgm:cxn modelId="{73FAE2B9-9034-4F5A-88BE-E6DE84998F36}" type="presParOf" srcId="{5B982461-D72F-4D2F-99B2-9611CB73BBC9}" destId="{7E54CE2B-2939-4B94-86C2-F77025F31B5B}" srcOrd="1" destOrd="0" presId="urn:microsoft.com/office/officeart/2018/2/layout/IconVerticalSolidList"/>
    <dgm:cxn modelId="{59CD0E6D-EF36-4CC6-B081-56202B16A861}" type="presParOf" srcId="{5B982461-D72F-4D2F-99B2-9611CB73BBC9}" destId="{97A8FBEC-A2C4-4617-BD55-AB18251C426A}" srcOrd="2" destOrd="0" presId="urn:microsoft.com/office/officeart/2018/2/layout/IconVerticalSolidList"/>
    <dgm:cxn modelId="{509ED7A8-4ABC-4EC6-AB0B-64BA3074B829}" type="presParOf" srcId="{97A8FBEC-A2C4-4617-BD55-AB18251C426A}" destId="{CEEADF78-3347-44B4-A78D-65D44DF44B4C}" srcOrd="0" destOrd="0" presId="urn:microsoft.com/office/officeart/2018/2/layout/IconVerticalSolidList"/>
    <dgm:cxn modelId="{80354579-3383-4E3B-8958-7B5BE909A4F4}" type="presParOf" srcId="{97A8FBEC-A2C4-4617-BD55-AB18251C426A}" destId="{165B7375-036D-41C5-B0B0-DD319FDA9A86}" srcOrd="1" destOrd="0" presId="urn:microsoft.com/office/officeart/2018/2/layout/IconVerticalSolidList"/>
    <dgm:cxn modelId="{6191C54E-FC6E-477F-89B5-5D758335B2AA}" type="presParOf" srcId="{97A8FBEC-A2C4-4617-BD55-AB18251C426A}" destId="{5559865D-5F30-4A5C-A4AF-E7D2FF583337}" srcOrd="2" destOrd="0" presId="urn:microsoft.com/office/officeart/2018/2/layout/IconVerticalSolidList"/>
    <dgm:cxn modelId="{2D3E020C-1D95-41ED-8D6F-F66C8606389C}" type="presParOf" srcId="{97A8FBEC-A2C4-4617-BD55-AB18251C426A}" destId="{190A6EB5-CE42-47A0-837A-2C0D63C17118}" srcOrd="3" destOrd="0" presId="urn:microsoft.com/office/officeart/2018/2/layout/IconVerticalSolidList"/>
    <dgm:cxn modelId="{4965FB84-C842-44D4-886F-F191F79A562C}" type="presParOf" srcId="{5B982461-D72F-4D2F-99B2-9611CB73BBC9}" destId="{ADF1894C-B6C6-41F7-BE5C-AF42F81B2181}" srcOrd="3" destOrd="0" presId="urn:microsoft.com/office/officeart/2018/2/layout/IconVerticalSolidList"/>
    <dgm:cxn modelId="{2B456B8B-8F4A-41CF-A8AB-A23BA0D46E94}" type="presParOf" srcId="{5B982461-D72F-4D2F-99B2-9611CB73BBC9}" destId="{8E28106B-1D65-45D0-B24D-52DBA1AC7A12}" srcOrd="4" destOrd="0" presId="urn:microsoft.com/office/officeart/2018/2/layout/IconVerticalSolidList"/>
    <dgm:cxn modelId="{6197E1EB-B914-4F5A-B9C7-272C05B6B9A5}" type="presParOf" srcId="{8E28106B-1D65-45D0-B24D-52DBA1AC7A12}" destId="{6E4F8C9E-D5AB-4310-846D-4E5C3FA76AD0}" srcOrd="0" destOrd="0" presId="urn:microsoft.com/office/officeart/2018/2/layout/IconVerticalSolidList"/>
    <dgm:cxn modelId="{FDC0413A-8D46-4675-AC2E-7F8D22D3E7FF}" type="presParOf" srcId="{8E28106B-1D65-45D0-B24D-52DBA1AC7A12}" destId="{7A8D647F-F5BF-4969-8542-A11841180CCB}" srcOrd="1" destOrd="0" presId="urn:microsoft.com/office/officeart/2018/2/layout/IconVerticalSolidList"/>
    <dgm:cxn modelId="{156D3808-805A-4A01-9072-96CCD1024A3D}" type="presParOf" srcId="{8E28106B-1D65-45D0-B24D-52DBA1AC7A12}" destId="{A02F33A0-A024-45F7-968D-7B65F14287A5}" srcOrd="2" destOrd="0" presId="urn:microsoft.com/office/officeart/2018/2/layout/IconVerticalSolidList"/>
    <dgm:cxn modelId="{3942E6B4-1A71-406E-8E0B-3FD54232939D}" type="presParOf" srcId="{8E28106B-1D65-45D0-B24D-52DBA1AC7A12}" destId="{2CE6C445-31CA-4B7A-979B-01F21BD6B74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AB4AC-2A68-4C6E-956C-0A441523BC30}">
      <dsp:nvSpPr>
        <dsp:cNvPr id="0" name=""/>
        <dsp:cNvSpPr/>
      </dsp:nvSpPr>
      <dsp:spPr>
        <a:xfrm>
          <a:off x="0" y="3193"/>
          <a:ext cx="4840631" cy="9471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726446-D693-4696-A5A7-50D9D07BAC62}">
      <dsp:nvSpPr>
        <dsp:cNvPr id="0" name=""/>
        <dsp:cNvSpPr/>
      </dsp:nvSpPr>
      <dsp:spPr>
        <a:xfrm>
          <a:off x="286509" y="216300"/>
          <a:ext cx="521436" cy="520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E4D90B-1D57-41EA-A7C1-D1A3DD7B8B5E}">
      <dsp:nvSpPr>
        <dsp:cNvPr id="0" name=""/>
        <dsp:cNvSpPr/>
      </dsp:nvSpPr>
      <dsp:spPr>
        <a:xfrm>
          <a:off x="1094456" y="3193"/>
          <a:ext cx="3659134" cy="94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37" tIns="100337" rIns="100337" bIns="100337" numCol="1" spcCol="1270" anchor="ctr" anchorCtr="0">
          <a:noAutofit/>
        </a:bodyPr>
        <a:lstStyle/>
        <a:p>
          <a:pPr marL="0" lvl="0" indent="0" algn="l" defTabSz="622300">
            <a:lnSpc>
              <a:spcPct val="100000"/>
            </a:lnSpc>
            <a:spcBef>
              <a:spcPct val="0"/>
            </a:spcBef>
            <a:spcAft>
              <a:spcPct val="35000"/>
            </a:spcAft>
            <a:buNone/>
          </a:pPr>
          <a:r>
            <a:rPr lang="es-ES_tradnl" sz="1400" kern="1200"/>
            <a:t>RAID (</a:t>
          </a:r>
          <a:r>
            <a:rPr lang="es-ES_tradnl" sz="1400" kern="1200" err="1"/>
            <a:t>Redundant</a:t>
          </a:r>
          <a:r>
            <a:rPr lang="es-ES_tradnl" sz="1400" kern="1200"/>
            <a:t> Array </a:t>
          </a:r>
          <a:r>
            <a:rPr lang="es-ES_tradnl" sz="1400" kern="1200" err="1"/>
            <a:t>of</a:t>
          </a:r>
          <a:r>
            <a:rPr lang="es-ES_tradnl" sz="1400" kern="1200"/>
            <a:t> </a:t>
          </a:r>
          <a:r>
            <a:rPr lang="es-ES_tradnl" sz="1400" kern="1200" err="1"/>
            <a:t>Independent</a:t>
          </a:r>
          <a:r>
            <a:rPr lang="es-ES_tradnl" sz="1400" kern="1200"/>
            <a:t> Disks)</a:t>
          </a:r>
          <a:r>
            <a:rPr lang="es-ES_tradnl" sz="1400" kern="1200">
              <a:latin typeface="Calibri Light" panose="020F0302020204030204"/>
            </a:rPr>
            <a:t> </a:t>
          </a:r>
          <a:endParaRPr lang="en-US" sz="1400" kern="1200"/>
        </a:p>
      </dsp:txBody>
      <dsp:txXfrm>
        <a:off x="1094456" y="3193"/>
        <a:ext cx="3659134" cy="948066"/>
      </dsp:txXfrm>
    </dsp:sp>
    <dsp:sp modelId="{CEEADF78-3347-44B4-A78D-65D44DF44B4C}">
      <dsp:nvSpPr>
        <dsp:cNvPr id="0" name=""/>
        <dsp:cNvSpPr/>
      </dsp:nvSpPr>
      <dsp:spPr>
        <a:xfrm>
          <a:off x="0" y="1161941"/>
          <a:ext cx="4840631" cy="9471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B7375-036D-41C5-B0B0-DD319FDA9A86}">
      <dsp:nvSpPr>
        <dsp:cNvPr id="0" name=""/>
        <dsp:cNvSpPr/>
      </dsp:nvSpPr>
      <dsp:spPr>
        <a:xfrm>
          <a:off x="286509" y="1375047"/>
          <a:ext cx="521436" cy="520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0A6EB5-CE42-47A0-837A-2C0D63C17118}">
      <dsp:nvSpPr>
        <dsp:cNvPr id="0" name=""/>
        <dsp:cNvSpPr/>
      </dsp:nvSpPr>
      <dsp:spPr>
        <a:xfrm>
          <a:off x="1094456" y="1161941"/>
          <a:ext cx="3659134" cy="94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37" tIns="100337" rIns="100337" bIns="100337" numCol="1" spcCol="1270" anchor="ctr" anchorCtr="0">
          <a:noAutofit/>
        </a:bodyPr>
        <a:lstStyle/>
        <a:p>
          <a:pPr marL="0" lvl="0" indent="0" algn="l" defTabSz="622300">
            <a:lnSpc>
              <a:spcPct val="100000"/>
            </a:lnSpc>
            <a:spcBef>
              <a:spcPct val="0"/>
            </a:spcBef>
            <a:spcAft>
              <a:spcPct val="35000"/>
            </a:spcAft>
            <a:buNone/>
          </a:pPr>
          <a:r>
            <a:rPr lang="es-ES_tradnl" sz="1400" kern="1200"/>
            <a:t>Es un sistema de almacenamiento que utiliza dos o más discos que funcionan de forma conjunta, entre los que se distribuyen o replican los datos.</a:t>
          </a:r>
          <a:r>
            <a:rPr lang="es-ES_tradnl" sz="1400" kern="1200">
              <a:latin typeface="Calibri Light" panose="020F0302020204030204"/>
            </a:rPr>
            <a:t> </a:t>
          </a:r>
          <a:endParaRPr lang="en-US" sz="1400" kern="1200"/>
        </a:p>
      </dsp:txBody>
      <dsp:txXfrm>
        <a:off x="1094456" y="1161941"/>
        <a:ext cx="3659134" cy="948066"/>
      </dsp:txXfrm>
    </dsp:sp>
    <dsp:sp modelId="{6E4F8C9E-D5AB-4310-846D-4E5C3FA76AD0}">
      <dsp:nvSpPr>
        <dsp:cNvPr id="0" name=""/>
        <dsp:cNvSpPr/>
      </dsp:nvSpPr>
      <dsp:spPr>
        <a:xfrm>
          <a:off x="0" y="2320689"/>
          <a:ext cx="4840631" cy="94714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8D647F-F5BF-4969-8542-A11841180CCB}">
      <dsp:nvSpPr>
        <dsp:cNvPr id="0" name=""/>
        <dsp:cNvSpPr/>
      </dsp:nvSpPr>
      <dsp:spPr>
        <a:xfrm>
          <a:off x="286509" y="2533795"/>
          <a:ext cx="521436" cy="5209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E6C445-31CA-4B7A-979B-01F21BD6B74B}">
      <dsp:nvSpPr>
        <dsp:cNvPr id="0" name=""/>
        <dsp:cNvSpPr/>
      </dsp:nvSpPr>
      <dsp:spPr>
        <a:xfrm>
          <a:off x="1094456" y="2320689"/>
          <a:ext cx="3659134" cy="94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37" tIns="100337" rIns="100337" bIns="100337" numCol="1" spcCol="1270" anchor="ctr" anchorCtr="0">
          <a:noAutofit/>
        </a:bodyPr>
        <a:lstStyle/>
        <a:p>
          <a:pPr marL="0" lvl="0" indent="0" algn="l" defTabSz="622300">
            <a:lnSpc>
              <a:spcPct val="100000"/>
            </a:lnSpc>
            <a:spcBef>
              <a:spcPct val="0"/>
            </a:spcBef>
            <a:spcAft>
              <a:spcPct val="35000"/>
            </a:spcAft>
            <a:buNone/>
          </a:pPr>
          <a:r>
            <a:rPr lang="es-ES_tradnl" sz="1400" kern="1200"/>
            <a:t>Esto permite aumentar el rendimiento, la capacidad, y el nivel de protección de los datos. Los RAIDS suelen usarse en servidores.</a:t>
          </a:r>
          <a:endParaRPr lang="en-US" sz="1400" kern="1200"/>
        </a:p>
      </dsp:txBody>
      <dsp:txXfrm>
        <a:off x="1094456" y="2320689"/>
        <a:ext cx="3659134" cy="9480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1639BA7-601A-4530-A149-6C6F87F963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E5507D67-C8ED-4279-9000-E1958A0989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21CB53-6CE1-4B66-90F0-2C69284A838A}" type="datetimeFigureOut">
              <a:rPr lang="es-ES" smtClean="0"/>
              <a:t>11/11/2021</a:t>
            </a:fld>
            <a:endParaRPr lang="es-ES"/>
          </a:p>
        </p:txBody>
      </p:sp>
      <p:sp>
        <p:nvSpPr>
          <p:cNvPr id="4" name="Marcador de pie de página 3">
            <a:extLst>
              <a:ext uri="{FF2B5EF4-FFF2-40B4-BE49-F238E27FC236}">
                <a16:creationId xmlns:a16="http://schemas.microsoft.com/office/drawing/2014/main" id="{FA73BFEB-B569-438C-AAF0-AC56A3BAED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AA04F904-611B-4ED3-9BA9-D531BEF6F8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842517-5D0C-41CC-A884-9FBF161742B7}" type="slidenum">
              <a:rPr lang="es-ES" smtClean="0"/>
              <a:t>‹Nº›</a:t>
            </a:fld>
            <a:endParaRPr lang="es-ES"/>
          </a:p>
        </p:txBody>
      </p:sp>
    </p:spTree>
    <p:extLst>
      <p:ext uri="{BB962C8B-B14F-4D97-AF65-F5344CB8AC3E}">
        <p14:creationId xmlns:p14="http://schemas.microsoft.com/office/powerpoint/2010/main" val="37363138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9FD76-856F-4A0E-A8D8-990FFC0F217E}" type="datetimeFigureOut">
              <a:rPr lang="es-ES" noProof="0" smtClean="0"/>
              <a:t>11/11/2021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DA6A-6CE5-4D93-A92B-C2583B9B0CDE}" type="slidenum">
              <a:rPr lang="es-ES" noProof="0" smtClean="0"/>
              <a:t>‹Nº›</a:t>
            </a:fld>
            <a:endParaRPr lang="es-ES" noProof="0"/>
          </a:p>
        </p:txBody>
      </p:sp>
    </p:spTree>
    <p:extLst>
      <p:ext uri="{BB962C8B-B14F-4D97-AF65-F5344CB8AC3E}">
        <p14:creationId xmlns:p14="http://schemas.microsoft.com/office/powerpoint/2010/main" val="32993583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902DA6A-6CE5-4D93-A92B-C2583B9B0CDE}" type="slidenum">
              <a:rPr lang="es-ES" smtClean="0"/>
              <a:t>1</a:t>
            </a:fld>
            <a:endParaRPr lang="es-ES"/>
          </a:p>
        </p:txBody>
      </p:sp>
    </p:spTree>
    <p:extLst>
      <p:ext uri="{BB962C8B-B14F-4D97-AF65-F5344CB8AC3E}">
        <p14:creationId xmlns:p14="http://schemas.microsoft.com/office/powerpoint/2010/main" val="2488233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02766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95209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06106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298781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77144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62464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07941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7955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278193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08997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0551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a:p>
        </p:txBody>
      </p:sp>
    </p:spTree>
    <p:extLst>
      <p:ext uri="{BB962C8B-B14F-4D97-AF65-F5344CB8AC3E}">
        <p14:creationId xmlns:p14="http://schemas.microsoft.com/office/powerpoint/2010/main" val="13612292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descr="CPU con números binarios y placa base">
            <a:extLst>
              <a:ext uri="{FF2B5EF4-FFF2-40B4-BE49-F238E27FC236}">
                <a16:creationId xmlns:a16="http://schemas.microsoft.com/office/drawing/2014/main" id="{62D9C8B3-4833-42CD-8266-821A85017A34}"/>
              </a:ext>
            </a:extLst>
          </p:cNvPr>
          <p:cNvPicPr>
            <a:picLocks noChangeAspect="1"/>
          </p:cNvPicPr>
          <p:nvPr/>
        </p:nvPicPr>
        <p:blipFill rotWithShape="1">
          <a:blip r:embed="rId3"/>
          <a:srcRect l="1328" t="9091" r="34035"/>
          <a:stretch/>
        </p:blipFill>
        <p:spPr>
          <a:xfrm>
            <a:off x="3523488" y="10"/>
            <a:ext cx="8668512" cy="6857990"/>
          </a:xfrm>
          <a:prstGeom prst="rect">
            <a:avLst/>
          </a:prstGeom>
        </p:spPr>
      </p:pic>
      <p:sp>
        <p:nvSpPr>
          <p:cNvPr id="120" name="Rectangle 1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477981" y="1122363"/>
            <a:ext cx="4023360" cy="3204134"/>
          </a:xfrm>
        </p:spPr>
        <p:txBody>
          <a:bodyPr rtlCol="0" anchor="b">
            <a:normAutofit/>
          </a:bodyPr>
          <a:lstStyle/>
          <a:p>
            <a:pPr algn="l"/>
            <a:r>
              <a:rPr lang="es-ES" sz="3700"/>
              <a:t>DISPOSITIVOS DE ALMACENAMIENTO</a:t>
            </a:r>
          </a:p>
        </p:txBody>
      </p:sp>
      <p:sp>
        <p:nvSpPr>
          <p:cNvPr id="3" name="Subtítulo 2"/>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s-ES" sz="2000" dirty="0">
                <a:cs typeface="Calibri"/>
              </a:rPr>
              <a:t>Díaz Sánchez Nuria</a:t>
            </a:r>
          </a:p>
          <a:p>
            <a:pPr algn="l"/>
            <a:r>
              <a:rPr lang="es-ES" sz="2000" dirty="0" err="1">
                <a:cs typeface="Calibri"/>
              </a:rPr>
              <a:t>Lakhili</a:t>
            </a:r>
            <a:r>
              <a:rPr lang="es-ES" sz="2000" dirty="0">
                <a:cs typeface="Calibri"/>
              </a:rPr>
              <a:t> Sandín </a:t>
            </a:r>
            <a:r>
              <a:rPr lang="es-ES" sz="2000" dirty="0" err="1">
                <a:cs typeface="Calibri"/>
              </a:rPr>
              <a:t>Tarek</a:t>
            </a:r>
            <a:endParaRPr lang="es-ES" sz="2000" dirty="0">
              <a:cs typeface="Calibri"/>
            </a:endParaRPr>
          </a:p>
          <a:p>
            <a:pPr algn="l"/>
            <a:r>
              <a:rPr lang="es-ES" sz="2000" dirty="0">
                <a:cs typeface="Calibri"/>
              </a:rPr>
              <a:t>González Sanz, David</a:t>
            </a:r>
          </a:p>
        </p:txBody>
      </p:sp>
      <p:sp>
        <p:nvSpPr>
          <p:cNvPr id="122" name="Rectangle 1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04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6B2F9EE-F416-48E8-8788-30F879E6B90E}"/>
              </a:ext>
            </a:extLst>
          </p:cNvPr>
          <p:cNvSpPr>
            <a:spLocks noGrp="1"/>
          </p:cNvSpPr>
          <p:nvPr>
            <p:ph type="title"/>
          </p:nvPr>
        </p:nvSpPr>
        <p:spPr>
          <a:xfrm>
            <a:off x="686834" y="1153572"/>
            <a:ext cx="3200400" cy="4461163"/>
          </a:xfrm>
        </p:spPr>
        <p:txBody>
          <a:bodyPr>
            <a:normAutofit/>
          </a:bodyPr>
          <a:lstStyle/>
          <a:p>
            <a:r>
              <a:rPr lang="es-ES">
                <a:solidFill>
                  <a:srgbClr val="FFFFFF"/>
                </a:solidFill>
                <a:cs typeface="Calibri Light"/>
              </a:rPr>
              <a:t>2. Clasificación de Discos Duros.</a:t>
            </a:r>
            <a:endParaRPr lang="es-ES">
              <a:solidFill>
                <a:srgbClr val="FFFFFF"/>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134DA46-F24B-4582-A2AC-CF98D24FB4E2}"/>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s-ES" u="sng">
                <a:ea typeface="+mn-lt"/>
                <a:cs typeface="+mn-lt"/>
              </a:rPr>
              <a:t>2.1 Según su instalación:</a:t>
            </a:r>
          </a:p>
          <a:p>
            <a:pPr marL="0" indent="0">
              <a:buNone/>
            </a:pPr>
            <a:endParaRPr lang="es-ES">
              <a:ea typeface="+mn-lt"/>
              <a:cs typeface="+mn-lt"/>
            </a:endParaRPr>
          </a:p>
          <a:p>
            <a:pPr>
              <a:buNone/>
            </a:pPr>
            <a:r>
              <a:rPr lang="es-ES" b="1">
                <a:ea typeface="+mn-lt"/>
                <a:cs typeface="+mn-lt"/>
              </a:rPr>
              <a:t>Internos:</a:t>
            </a:r>
            <a:r>
              <a:rPr lang="es-ES">
                <a:ea typeface="+mn-lt"/>
                <a:cs typeface="+mn-lt"/>
              </a:rPr>
              <a:t> Son aquellos discos duros que se instalan dentro del equipo (SSD o HDD)</a:t>
            </a:r>
            <a:endParaRPr lang="es-ES"/>
          </a:p>
          <a:p>
            <a:pPr>
              <a:buNone/>
            </a:pPr>
            <a:r>
              <a:rPr lang="es-ES">
                <a:ea typeface="+mn-lt"/>
                <a:cs typeface="+mn-lt"/>
              </a:rPr>
              <a:t>como por ejemplo discos duros M.2 o SATA.</a:t>
            </a:r>
            <a:endParaRPr lang="es-ES"/>
          </a:p>
          <a:p>
            <a:pPr>
              <a:buNone/>
            </a:pPr>
            <a:r>
              <a:rPr lang="es-ES">
                <a:ea typeface="+mn-lt"/>
                <a:cs typeface="+mn-lt"/>
              </a:rPr>
              <a:t>Estos discos duros internos pueden convertirse en externos con una carcasa, es decir, se</a:t>
            </a:r>
            <a:endParaRPr lang="es-ES"/>
          </a:p>
          <a:p>
            <a:pPr>
              <a:buNone/>
            </a:pPr>
            <a:r>
              <a:rPr lang="es-ES">
                <a:ea typeface="+mn-lt"/>
                <a:cs typeface="+mn-lt"/>
              </a:rPr>
              <a:t>puede hacer que un disco duro como SATA se adapte para transformarse en un disco</a:t>
            </a:r>
            <a:endParaRPr lang="es-ES"/>
          </a:p>
          <a:p>
            <a:pPr marL="0" indent="0">
              <a:buNone/>
            </a:pPr>
            <a:r>
              <a:rPr lang="es-ES">
                <a:ea typeface="+mn-lt"/>
                <a:cs typeface="+mn-lt"/>
              </a:rPr>
              <a:t>duro externo USB.</a:t>
            </a:r>
            <a:endParaRPr lang="es-ES"/>
          </a:p>
          <a:p>
            <a:pPr marL="0" indent="0">
              <a:buNone/>
            </a:pPr>
            <a:endParaRPr lang="es-ES">
              <a:cs typeface="Calibri"/>
            </a:endParaRPr>
          </a:p>
          <a:p>
            <a:pPr marL="0" indent="0">
              <a:buNone/>
            </a:pPr>
            <a:endParaRPr lang="es-ES">
              <a:cs typeface="Calibri"/>
            </a:endParaRPr>
          </a:p>
        </p:txBody>
      </p:sp>
    </p:spTree>
    <p:extLst>
      <p:ext uri="{BB962C8B-B14F-4D97-AF65-F5344CB8AC3E}">
        <p14:creationId xmlns:p14="http://schemas.microsoft.com/office/powerpoint/2010/main" val="3556740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6FB8936-7677-4217-BF66-184A5DB983EB}"/>
              </a:ext>
            </a:extLst>
          </p:cNvPr>
          <p:cNvSpPr>
            <a:spLocks noGrp="1"/>
          </p:cNvSpPr>
          <p:nvPr>
            <p:ph idx="1"/>
          </p:nvPr>
        </p:nvSpPr>
        <p:spPr>
          <a:xfrm>
            <a:off x="838200" y="980119"/>
            <a:ext cx="10505162" cy="3892050"/>
          </a:xfrm>
        </p:spPr>
        <p:txBody>
          <a:bodyPr vert="horz" lIns="91440" tIns="45720" rIns="91440" bIns="45720" rtlCol="0">
            <a:normAutofit lnSpcReduction="10000"/>
          </a:bodyPr>
          <a:lstStyle/>
          <a:p>
            <a:endParaRPr lang="es-ES" sz="2600"/>
          </a:p>
          <a:p>
            <a:r>
              <a:rPr lang="es-ES" sz="2600" b="1">
                <a:cs typeface="Calibri"/>
              </a:rPr>
              <a:t>Externos:</a:t>
            </a:r>
          </a:p>
          <a:p>
            <a:pPr>
              <a:buNone/>
            </a:pPr>
            <a:r>
              <a:rPr lang="es-ES" sz="2600">
                <a:ea typeface="+mn-lt"/>
                <a:cs typeface="+mn-lt"/>
              </a:rPr>
              <a:t>Los discos duros externos son unidades extraíbles que se conectan mediante</a:t>
            </a:r>
            <a:endParaRPr lang="es-ES" sz="2600"/>
          </a:p>
          <a:p>
            <a:pPr>
              <a:buNone/>
            </a:pPr>
            <a:r>
              <a:rPr lang="es-ES" sz="2600">
                <a:ea typeface="+mn-lt"/>
                <a:cs typeface="+mn-lt"/>
              </a:rPr>
              <a:t>USB, </a:t>
            </a:r>
            <a:r>
              <a:rPr lang="es-ES" sz="2600" err="1">
                <a:ea typeface="+mn-lt"/>
                <a:cs typeface="+mn-lt"/>
              </a:rPr>
              <a:t>Fireware</a:t>
            </a:r>
            <a:r>
              <a:rPr lang="es-ES" sz="2600">
                <a:ea typeface="+mn-lt"/>
                <a:cs typeface="+mn-lt"/>
              </a:rPr>
              <a:t> o </a:t>
            </a:r>
            <a:r>
              <a:rPr lang="es-ES" sz="2600" err="1">
                <a:ea typeface="+mn-lt"/>
                <a:cs typeface="+mn-lt"/>
              </a:rPr>
              <a:t>eSATA</a:t>
            </a:r>
            <a:r>
              <a:rPr lang="es-ES" sz="2600">
                <a:ea typeface="+mn-lt"/>
                <a:cs typeface="+mn-lt"/>
              </a:rPr>
              <a:t>, una ventaja es que no necesitan abrir un equipo  de instalación</a:t>
            </a:r>
            <a:endParaRPr lang="es-ES" sz="2600"/>
          </a:p>
          <a:p>
            <a:pPr>
              <a:buNone/>
            </a:pPr>
            <a:r>
              <a:rPr lang="es-ES" sz="2600">
                <a:ea typeface="+mn-lt"/>
                <a:cs typeface="+mn-lt"/>
              </a:rPr>
              <a:t>y se pueden retirar en cualquier momento.</a:t>
            </a:r>
            <a:endParaRPr lang="es-ES" sz="2600"/>
          </a:p>
          <a:p>
            <a:pPr>
              <a:buNone/>
            </a:pPr>
            <a:r>
              <a:rPr lang="es-ES" sz="2600">
                <a:ea typeface="+mn-lt"/>
                <a:cs typeface="+mn-lt"/>
              </a:rPr>
              <a:t>Al igual que los internos, los discos duros externos se pueden adaptar para ser unidades</a:t>
            </a:r>
            <a:endParaRPr lang="es-ES" sz="2600"/>
          </a:p>
          <a:p>
            <a:pPr marL="0" indent="0">
              <a:buNone/>
            </a:pPr>
            <a:r>
              <a:rPr lang="es-ES" sz="2600">
                <a:ea typeface="+mn-lt"/>
                <a:cs typeface="+mn-lt"/>
              </a:rPr>
              <a:t>internas.</a:t>
            </a:r>
            <a:endParaRPr lang="es-ES" sz="2600"/>
          </a:p>
        </p:txBody>
      </p:sp>
    </p:spTree>
    <p:extLst>
      <p:ext uri="{BB962C8B-B14F-4D97-AF65-F5344CB8AC3E}">
        <p14:creationId xmlns:p14="http://schemas.microsoft.com/office/powerpoint/2010/main" val="259466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8803C-8E45-41D7-ACA0-64F5CE7C88A2}"/>
              </a:ext>
            </a:extLst>
          </p:cNvPr>
          <p:cNvSpPr>
            <a:spLocks noGrp="1"/>
          </p:cNvSpPr>
          <p:nvPr>
            <p:ph type="title"/>
          </p:nvPr>
        </p:nvSpPr>
        <p:spPr>
          <a:xfrm>
            <a:off x="838200" y="83290"/>
            <a:ext cx="10515600" cy="887151"/>
          </a:xfrm>
        </p:spPr>
        <p:txBody>
          <a:bodyPr/>
          <a:lstStyle/>
          <a:p>
            <a:r>
              <a:rPr lang="es-ES" u="sng" dirty="0">
                <a:cs typeface="Calibri Light"/>
              </a:rPr>
              <a:t>2.2 Según la interfaz:</a:t>
            </a:r>
            <a:endParaRPr lang="es-ES" u="sng" dirty="0"/>
          </a:p>
        </p:txBody>
      </p:sp>
      <p:sp>
        <p:nvSpPr>
          <p:cNvPr id="3" name="Marcador de contenido 2">
            <a:extLst>
              <a:ext uri="{FF2B5EF4-FFF2-40B4-BE49-F238E27FC236}">
                <a16:creationId xmlns:a16="http://schemas.microsoft.com/office/drawing/2014/main" id="{68B13CC8-CD2F-46CC-8BA9-AF3E28FE6C76}"/>
              </a:ext>
            </a:extLst>
          </p:cNvPr>
          <p:cNvSpPr>
            <a:spLocks noGrp="1"/>
          </p:cNvSpPr>
          <p:nvPr>
            <p:ph idx="1"/>
          </p:nvPr>
        </p:nvSpPr>
        <p:spPr>
          <a:xfrm>
            <a:off x="838200" y="583460"/>
            <a:ext cx="10849627" cy="5593503"/>
          </a:xfrm>
        </p:spPr>
        <p:txBody>
          <a:bodyPr vert="horz" lIns="91440" tIns="45720" rIns="91440" bIns="45720" rtlCol="0" anchor="t">
            <a:noAutofit/>
          </a:bodyPr>
          <a:lstStyle/>
          <a:p>
            <a:pPr>
              <a:buNone/>
            </a:pPr>
            <a:endParaRPr lang="es-ES" sz="1600">
              <a:cs typeface="Calibri"/>
            </a:endParaRPr>
          </a:p>
          <a:p>
            <a:pPr>
              <a:buNone/>
            </a:pPr>
            <a:r>
              <a:rPr lang="es-ES" sz="1600" dirty="0">
                <a:ea typeface="+mn-lt"/>
                <a:cs typeface="+mn-lt"/>
              </a:rPr>
              <a:t>Es el bus mediante el que se conectan estos discos duros, las tecnologías más</a:t>
            </a:r>
            <a:endParaRPr lang="es-ES" sz="1600" dirty="0">
              <a:cs typeface="Calibri"/>
            </a:endParaRPr>
          </a:p>
          <a:p>
            <a:pPr>
              <a:buNone/>
            </a:pPr>
            <a:r>
              <a:rPr lang="es-ES" sz="1600" dirty="0">
                <a:ea typeface="+mn-lt"/>
                <a:cs typeface="+mn-lt"/>
              </a:rPr>
              <a:t>importantes son:</a:t>
            </a:r>
            <a:endParaRPr lang="es-ES" sz="1600" dirty="0">
              <a:cs typeface="Calibri"/>
            </a:endParaRPr>
          </a:p>
          <a:p>
            <a:pPr>
              <a:buNone/>
            </a:pPr>
            <a:r>
              <a:rPr lang="es-ES" sz="1600" b="1" dirty="0">
                <a:ea typeface="+mn-lt"/>
                <a:cs typeface="+mn-lt"/>
              </a:rPr>
              <a:t>USB:</a:t>
            </a:r>
            <a:r>
              <a:rPr lang="es-ES" sz="1600" dirty="0">
                <a:ea typeface="+mn-lt"/>
                <a:cs typeface="+mn-lt"/>
              </a:rPr>
              <a:t> Suelen ser externos, se pueden usar en distintos formatos de conexión (USB 1.x,</a:t>
            </a:r>
            <a:endParaRPr lang="es-ES" sz="1600" dirty="0">
              <a:cs typeface="Calibri"/>
            </a:endParaRPr>
          </a:p>
          <a:p>
            <a:pPr>
              <a:buNone/>
            </a:pPr>
            <a:r>
              <a:rPr lang="es-ES" sz="1600" dirty="0">
                <a:ea typeface="+mn-lt"/>
                <a:cs typeface="+mn-lt"/>
              </a:rPr>
              <a:t>USB 2.0, USB 3.0 y tienen retrocompatibilidad.</a:t>
            </a:r>
            <a:endParaRPr lang="es-ES" sz="1600" dirty="0">
              <a:cs typeface="Calibri"/>
            </a:endParaRPr>
          </a:p>
          <a:p>
            <a:pPr>
              <a:buNone/>
            </a:pPr>
            <a:r>
              <a:rPr lang="es-ES" sz="1600" b="1" dirty="0">
                <a:ea typeface="+mn-lt"/>
                <a:cs typeface="+mn-lt"/>
              </a:rPr>
              <a:t>SATA:</a:t>
            </a:r>
            <a:r>
              <a:rPr lang="es-ES" sz="1600" dirty="0">
                <a:ea typeface="+mn-lt"/>
                <a:cs typeface="+mn-lt"/>
              </a:rPr>
              <a:t> Es una interfaz serie especial para unidades internas, se emplea en discos duros</a:t>
            </a:r>
            <a:endParaRPr lang="es-ES" sz="1600" dirty="0">
              <a:cs typeface="Calibri"/>
            </a:endParaRPr>
          </a:p>
          <a:p>
            <a:pPr>
              <a:buNone/>
            </a:pPr>
            <a:r>
              <a:rPr lang="es-ES" sz="1600" dirty="0">
                <a:ea typeface="+mn-lt"/>
                <a:cs typeface="+mn-lt"/>
              </a:rPr>
              <a:t>HDD y algunos SSD, han habido varias versiones que han ido evolucionando en cuanto</a:t>
            </a:r>
            <a:endParaRPr lang="es-ES" sz="1600" dirty="0">
              <a:cs typeface="Calibri" panose="020F0502020204030204"/>
            </a:endParaRPr>
          </a:p>
          <a:p>
            <a:pPr>
              <a:buNone/>
            </a:pPr>
            <a:r>
              <a:rPr lang="es-ES" sz="1600" dirty="0">
                <a:ea typeface="+mn-lt"/>
                <a:cs typeface="+mn-lt"/>
              </a:rPr>
              <a:t>a velocidad (SATA, SATAII, SATAIII).</a:t>
            </a:r>
            <a:endParaRPr lang="es-ES" sz="1600" dirty="0">
              <a:cs typeface="Calibri" panose="020F0502020204030204"/>
            </a:endParaRPr>
          </a:p>
          <a:p>
            <a:pPr>
              <a:buNone/>
            </a:pPr>
            <a:r>
              <a:rPr lang="es-ES" sz="1600" b="1" dirty="0" err="1">
                <a:ea typeface="+mn-lt"/>
                <a:cs typeface="+mn-lt"/>
              </a:rPr>
              <a:t>eSATA</a:t>
            </a:r>
            <a:r>
              <a:rPr lang="es-ES" sz="1600" b="1" dirty="0">
                <a:ea typeface="+mn-lt"/>
                <a:cs typeface="+mn-lt"/>
              </a:rPr>
              <a:t>:</a:t>
            </a:r>
            <a:r>
              <a:rPr lang="es-ES" sz="1600" dirty="0">
                <a:ea typeface="+mn-lt"/>
                <a:cs typeface="+mn-lt"/>
              </a:rPr>
              <a:t> Es usada en disco duro externo, comparte características con la interfaz SATA,</a:t>
            </a:r>
            <a:endParaRPr lang="es-ES" sz="1600" dirty="0">
              <a:cs typeface="Calibri" panose="020F0502020204030204"/>
            </a:endParaRPr>
          </a:p>
          <a:p>
            <a:pPr>
              <a:buNone/>
            </a:pPr>
            <a:r>
              <a:rPr lang="es-ES" sz="1600" dirty="0">
                <a:ea typeface="+mn-lt"/>
                <a:cs typeface="+mn-lt"/>
              </a:rPr>
              <a:t>pero está especialmente diseñada para discos duros externos.</a:t>
            </a:r>
            <a:endParaRPr lang="es-ES" sz="1600" dirty="0">
              <a:cs typeface="Calibri" panose="020F0502020204030204"/>
            </a:endParaRPr>
          </a:p>
          <a:p>
            <a:pPr>
              <a:buNone/>
            </a:pPr>
            <a:r>
              <a:rPr lang="es-ES" sz="1600" b="1" dirty="0" err="1">
                <a:ea typeface="+mn-lt"/>
                <a:cs typeface="+mn-lt"/>
              </a:rPr>
              <a:t>PCle</a:t>
            </a:r>
            <a:r>
              <a:rPr lang="es-ES" sz="1600" b="1" dirty="0">
                <a:ea typeface="+mn-lt"/>
                <a:cs typeface="+mn-lt"/>
              </a:rPr>
              <a:t>:</a:t>
            </a:r>
            <a:r>
              <a:rPr lang="es-ES" sz="1600" dirty="0">
                <a:ea typeface="+mn-lt"/>
                <a:cs typeface="+mn-lt"/>
              </a:rPr>
              <a:t> Tanto discos M.2 como otros en formato de tarjeta de expansión (como el Intel</a:t>
            </a:r>
            <a:endParaRPr lang="es-ES" sz="1600" dirty="0">
              <a:cs typeface="Calibri" panose="020F0502020204030204"/>
            </a:endParaRPr>
          </a:p>
          <a:p>
            <a:pPr>
              <a:buNone/>
            </a:pPr>
            <a:r>
              <a:rPr lang="es-ES" sz="1600" dirty="0" err="1">
                <a:ea typeface="+mn-lt"/>
                <a:cs typeface="+mn-lt"/>
              </a:rPr>
              <a:t>Optane</a:t>
            </a:r>
            <a:r>
              <a:rPr lang="es-ES" sz="1600" dirty="0">
                <a:ea typeface="+mn-lt"/>
                <a:cs typeface="+mn-lt"/>
              </a:rPr>
              <a:t>) , pueden conectarse a otro bus de conexión interno en cualquier ranura de</a:t>
            </a:r>
            <a:endParaRPr lang="es-ES" sz="1600" dirty="0">
              <a:cs typeface="Calibri" panose="020F0502020204030204"/>
            </a:endParaRPr>
          </a:p>
          <a:p>
            <a:pPr>
              <a:buNone/>
            </a:pPr>
            <a:r>
              <a:rPr lang="es-ES" sz="1600" dirty="0">
                <a:ea typeface="+mn-lt"/>
                <a:cs typeface="+mn-lt"/>
              </a:rPr>
              <a:t>expansión compatible.</a:t>
            </a:r>
            <a:endParaRPr lang="es-ES" sz="1600" dirty="0">
              <a:cs typeface="Calibri" panose="020F0502020204030204"/>
            </a:endParaRPr>
          </a:p>
          <a:p>
            <a:pPr>
              <a:buNone/>
            </a:pPr>
            <a:r>
              <a:rPr lang="es-ES" sz="1600" b="1" dirty="0" err="1">
                <a:ea typeface="+mn-lt"/>
                <a:cs typeface="+mn-lt"/>
              </a:rPr>
              <a:t>Fireware</a:t>
            </a:r>
            <a:r>
              <a:rPr lang="es-ES" sz="1600" dirty="0">
                <a:ea typeface="+mn-lt"/>
                <a:cs typeface="+mn-lt"/>
              </a:rPr>
              <a:t>: Esta interfaz es frecuente pero cada vez menos, era una alternativa al USB en</a:t>
            </a:r>
            <a:endParaRPr lang="es-ES" sz="1600" dirty="0">
              <a:cs typeface="Calibri" panose="020F0502020204030204"/>
            </a:endParaRPr>
          </a:p>
          <a:p>
            <a:pPr>
              <a:buNone/>
            </a:pPr>
            <a:r>
              <a:rPr lang="es-ES" sz="1600" dirty="0">
                <a:ea typeface="+mn-lt"/>
                <a:cs typeface="+mn-lt"/>
              </a:rPr>
              <a:t>la primeras generaciones de discos duros externos pero fue mermando frente al USB.</a:t>
            </a:r>
            <a:endParaRPr lang="es-ES" sz="1600" dirty="0">
              <a:cs typeface="Calibri" panose="020F0502020204030204"/>
            </a:endParaRPr>
          </a:p>
          <a:p>
            <a:pPr>
              <a:buNone/>
            </a:pPr>
            <a:endParaRPr lang="es-ES" sz="1600">
              <a:ea typeface="+mn-lt"/>
              <a:cs typeface="+mn-lt"/>
            </a:endParaRPr>
          </a:p>
          <a:p>
            <a:pPr>
              <a:buNone/>
            </a:pPr>
            <a:r>
              <a:rPr lang="es-ES" sz="1600" b="1" dirty="0">
                <a:ea typeface="+mn-lt"/>
                <a:cs typeface="+mn-lt"/>
              </a:rPr>
              <a:t>SAS:</a:t>
            </a:r>
            <a:r>
              <a:rPr lang="es-ES" sz="1600" dirty="0">
                <a:ea typeface="+mn-lt"/>
                <a:cs typeface="+mn-lt"/>
              </a:rPr>
              <a:t> Es un dispositivo electromecánico (HDD) que lee grandes datos y almacena</a:t>
            </a:r>
            <a:endParaRPr lang="es-ES" sz="1600" dirty="0">
              <a:cs typeface="Calibri" panose="020F0502020204030204"/>
            </a:endParaRPr>
          </a:p>
          <a:p>
            <a:pPr>
              <a:buNone/>
            </a:pPr>
            <a:r>
              <a:rPr lang="es-ES" sz="1600" dirty="0">
                <a:ea typeface="+mn-lt"/>
                <a:cs typeface="+mn-lt"/>
              </a:rPr>
              <a:t>grandes cantidades de información, no es tan frecuente como otras aplicaciones.</a:t>
            </a:r>
            <a:endParaRPr lang="es-ES" sz="1600" dirty="0">
              <a:cs typeface="Calibri" panose="020F0502020204030204"/>
            </a:endParaRPr>
          </a:p>
        </p:txBody>
      </p:sp>
    </p:spTree>
    <p:extLst>
      <p:ext uri="{BB962C8B-B14F-4D97-AF65-F5344CB8AC3E}">
        <p14:creationId xmlns:p14="http://schemas.microsoft.com/office/powerpoint/2010/main" val="3476255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9C49F300-B53D-4198-90D7-2D3978816A0A}"/>
              </a:ext>
            </a:extLst>
          </p:cNvPr>
          <p:cNvSpPr>
            <a:spLocks noGrp="1"/>
          </p:cNvSpPr>
          <p:nvPr>
            <p:ph idx="1"/>
          </p:nvPr>
        </p:nvSpPr>
        <p:spPr>
          <a:xfrm>
            <a:off x="1115568" y="2481943"/>
            <a:ext cx="10168128" cy="3695020"/>
          </a:xfrm>
        </p:spPr>
        <p:txBody>
          <a:bodyPr vert="horz" lIns="91440" tIns="45720" rIns="91440" bIns="45720" rtlCol="0" anchor="t">
            <a:normAutofit/>
          </a:bodyPr>
          <a:lstStyle/>
          <a:p>
            <a:pPr marL="0" indent="0">
              <a:buNone/>
            </a:pPr>
            <a:endParaRPr lang="es-ES" sz="2200" u="sng" dirty="0">
              <a:cs typeface="Calibri" panose="020F0502020204030204"/>
            </a:endParaRPr>
          </a:p>
          <a:p>
            <a:pPr marL="0" indent="0">
              <a:buNone/>
            </a:pPr>
            <a:endParaRPr lang="es-ES" sz="2200">
              <a:ea typeface="+mn-lt"/>
              <a:cs typeface="+mn-lt"/>
            </a:endParaRPr>
          </a:p>
          <a:p>
            <a:r>
              <a:rPr lang="es-ES" sz="2200" b="1" dirty="0">
                <a:ea typeface="+mn-lt"/>
                <a:cs typeface="+mn-lt"/>
              </a:rPr>
              <a:t>Convencional:</a:t>
            </a:r>
            <a:r>
              <a:rPr lang="es-ES" sz="2200" dirty="0">
                <a:ea typeface="+mn-lt"/>
                <a:cs typeface="+mn-lt"/>
              </a:rPr>
              <a:t> Ya sean internos, externos, de tipo SDD o HDD son habituales en las unidades internas del PC o como unidades externas para copias de seguridad, etc.</a:t>
            </a:r>
            <a:endParaRPr lang="es-ES" sz="2200" dirty="0">
              <a:cs typeface="Calibri" panose="020F0502020204030204"/>
            </a:endParaRPr>
          </a:p>
          <a:p>
            <a:pPr marL="0" indent="0">
              <a:buNone/>
            </a:pPr>
            <a:endParaRPr lang="es-ES" sz="2200">
              <a:ea typeface="+mn-lt"/>
              <a:cs typeface="+mn-lt"/>
            </a:endParaRPr>
          </a:p>
          <a:p>
            <a:r>
              <a:rPr lang="es-ES" sz="2200" b="1" dirty="0">
                <a:ea typeface="+mn-lt"/>
                <a:cs typeface="+mn-lt"/>
              </a:rPr>
              <a:t>NAS:</a:t>
            </a:r>
            <a:r>
              <a:rPr lang="es-ES" sz="2200" dirty="0">
                <a:ea typeface="+mn-lt"/>
                <a:cs typeface="+mn-lt"/>
              </a:rPr>
              <a:t> Los NAS (Network </a:t>
            </a:r>
            <a:r>
              <a:rPr lang="es-ES" sz="2200" dirty="0" err="1">
                <a:ea typeface="+mn-lt"/>
                <a:cs typeface="+mn-lt"/>
              </a:rPr>
              <a:t>Attached</a:t>
            </a:r>
            <a:r>
              <a:rPr lang="es-ES" sz="2200" dirty="0">
                <a:ea typeface="+mn-lt"/>
                <a:cs typeface="+mn-lt"/>
              </a:rPr>
              <a:t> Storage) son unidades de disco duro similares a las anteriores, de hecho, puede ser tanto HDD y SDD y pueden usar distintas interfaces de comunicación. La diferencia es que están conectados a la red, funcionarían como una unidad de almacenamiento en la nube.</a:t>
            </a:r>
            <a:endParaRPr lang="es-ES" sz="2200" dirty="0">
              <a:cs typeface="Calibri" panose="020F0502020204030204"/>
            </a:endParaRPr>
          </a:p>
        </p:txBody>
      </p:sp>
      <p:sp>
        <p:nvSpPr>
          <p:cNvPr id="2" name="CuadroTexto 1">
            <a:extLst>
              <a:ext uri="{FF2B5EF4-FFF2-40B4-BE49-F238E27FC236}">
                <a16:creationId xmlns:a16="http://schemas.microsoft.com/office/drawing/2014/main" id="{311669C7-D553-44A6-B661-6A5C326554F8}"/>
              </a:ext>
            </a:extLst>
          </p:cNvPr>
          <p:cNvSpPr txBox="1"/>
          <p:nvPr/>
        </p:nvSpPr>
        <p:spPr>
          <a:xfrm>
            <a:off x="973931" y="819149"/>
            <a:ext cx="54816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dirty="0"/>
              <a:t> 2.3 Según su objetivo:</a:t>
            </a:r>
            <a:endParaRPr lang="es-ES" sz="3600">
              <a:cs typeface="Calibri"/>
            </a:endParaRPr>
          </a:p>
        </p:txBody>
      </p:sp>
    </p:spTree>
    <p:extLst>
      <p:ext uri="{BB962C8B-B14F-4D97-AF65-F5344CB8AC3E}">
        <p14:creationId xmlns:p14="http://schemas.microsoft.com/office/powerpoint/2010/main" val="1333200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E03ECE5-FBC7-4514-B633-39CFE8DA56FF}"/>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cs typeface="Calibri"/>
            </a:endParaRPr>
          </a:p>
        </p:txBody>
      </p:sp>
      <p:pic>
        <p:nvPicPr>
          <p:cNvPr id="5" name="Imagen 5" descr="Imagen que contiene electrónica, disco duro&#10;&#10;Descripción generada automáticamente">
            <a:extLst>
              <a:ext uri="{FF2B5EF4-FFF2-40B4-BE49-F238E27FC236}">
                <a16:creationId xmlns:a16="http://schemas.microsoft.com/office/drawing/2014/main" id="{6998AC96-EA64-46F6-B644-8966444030BD}"/>
              </a:ext>
            </a:extLst>
          </p:cNvPr>
          <p:cNvPicPr>
            <a:picLocks noChangeAspect="1"/>
          </p:cNvPicPr>
          <p:nvPr/>
        </p:nvPicPr>
        <p:blipFill>
          <a:blip r:embed="rId2"/>
          <a:stretch>
            <a:fillRect/>
          </a:stretch>
        </p:blipFill>
        <p:spPr>
          <a:xfrm>
            <a:off x="571110" y="872844"/>
            <a:ext cx="3106193" cy="2732370"/>
          </a:xfrm>
          <a:prstGeom prst="rect">
            <a:avLst/>
          </a:prstGeom>
        </p:spPr>
      </p:pic>
      <p:sp>
        <p:nvSpPr>
          <p:cNvPr id="6" name="CuadroTexto 5">
            <a:extLst>
              <a:ext uri="{FF2B5EF4-FFF2-40B4-BE49-F238E27FC236}">
                <a16:creationId xmlns:a16="http://schemas.microsoft.com/office/drawing/2014/main" id="{209DE2F0-861D-4176-B9CE-3B0DB8D4A49D}"/>
              </a:ext>
            </a:extLst>
          </p:cNvPr>
          <p:cNvSpPr txBox="1"/>
          <p:nvPr/>
        </p:nvSpPr>
        <p:spPr>
          <a:xfrm>
            <a:off x="4867275" y="334327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cs typeface="Calibri"/>
            </a:endParaRPr>
          </a:p>
        </p:txBody>
      </p:sp>
      <p:pic>
        <p:nvPicPr>
          <p:cNvPr id="7" name="Imagen 7" descr="Interfaz de usuario gráfica&#10;&#10;Descripción generada automáticamente">
            <a:extLst>
              <a:ext uri="{FF2B5EF4-FFF2-40B4-BE49-F238E27FC236}">
                <a16:creationId xmlns:a16="http://schemas.microsoft.com/office/drawing/2014/main" id="{F8EC0B95-C602-4FB8-90D0-CD7FFE15C240}"/>
              </a:ext>
            </a:extLst>
          </p:cNvPr>
          <p:cNvPicPr>
            <a:picLocks noChangeAspect="1"/>
          </p:cNvPicPr>
          <p:nvPr/>
        </p:nvPicPr>
        <p:blipFill>
          <a:blip r:embed="rId3"/>
          <a:stretch>
            <a:fillRect/>
          </a:stretch>
        </p:blipFill>
        <p:spPr>
          <a:xfrm>
            <a:off x="4189697" y="868472"/>
            <a:ext cx="3875239" cy="2793303"/>
          </a:xfrm>
          <a:prstGeom prst="rect">
            <a:avLst/>
          </a:prstGeom>
        </p:spPr>
      </p:pic>
      <p:sp>
        <p:nvSpPr>
          <p:cNvPr id="8" name="CuadroTexto 7">
            <a:extLst>
              <a:ext uri="{FF2B5EF4-FFF2-40B4-BE49-F238E27FC236}">
                <a16:creationId xmlns:a16="http://schemas.microsoft.com/office/drawing/2014/main" id="{1DCE5097-C783-4AB7-9955-791FC802F708}"/>
              </a:ext>
            </a:extLst>
          </p:cNvPr>
          <p:cNvSpPr txBox="1"/>
          <p:nvPr/>
        </p:nvSpPr>
        <p:spPr>
          <a:xfrm>
            <a:off x="5010150" y="348615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cs typeface="Calibri"/>
            </a:endParaRPr>
          </a:p>
        </p:txBody>
      </p:sp>
      <p:pic>
        <p:nvPicPr>
          <p:cNvPr id="9" name="Imagen 9" descr="Imagen que contiene Texto&#10;&#10;Descripción generada automáticamente">
            <a:extLst>
              <a:ext uri="{FF2B5EF4-FFF2-40B4-BE49-F238E27FC236}">
                <a16:creationId xmlns:a16="http://schemas.microsoft.com/office/drawing/2014/main" id="{57F20263-D5EE-4516-B78A-93F25E9757A3}"/>
              </a:ext>
            </a:extLst>
          </p:cNvPr>
          <p:cNvPicPr>
            <a:picLocks noChangeAspect="1"/>
          </p:cNvPicPr>
          <p:nvPr/>
        </p:nvPicPr>
        <p:blipFill>
          <a:blip r:embed="rId4"/>
          <a:stretch>
            <a:fillRect/>
          </a:stretch>
        </p:blipFill>
        <p:spPr>
          <a:xfrm>
            <a:off x="8868689" y="871931"/>
            <a:ext cx="2878376" cy="2525429"/>
          </a:xfrm>
          <a:prstGeom prst="rect">
            <a:avLst/>
          </a:prstGeom>
        </p:spPr>
      </p:pic>
      <p:sp>
        <p:nvSpPr>
          <p:cNvPr id="10" name="CuadroTexto 9">
            <a:extLst>
              <a:ext uri="{FF2B5EF4-FFF2-40B4-BE49-F238E27FC236}">
                <a16:creationId xmlns:a16="http://schemas.microsoft.com/office/drawing/2014/main" id="{7CA28DCA-6FEE-4ECF-8C54-7E46C0998640}"/>
              </a:ext>
            </a:extLst>
          </p:cNvPr>
          <p:cNvSpPr txBox="1"/>
          <p:nvPr/>
        </p:nvSpPr>
        <p:spPr>
          <a:xfrm>
            <a:off x="5153025" y="362902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cs typeface="Calibri"/>
            </a:endParaRPr>
          </a:p>
        </p:txBody>
      </p:sp>
      <p:sp>
        <p:nvSpPr>
          <p:cNvPr id="12" name="CuadroTexto 11">
            <a:extLst>
              <a:ext uri="{FF2B5EF4-FFF2-40B4-BE49-F238E27FC236}">
                <a16:creationId xmlns:a16="http://schemas.microsoft.com/office/drawing/2014/main" id="{F6F4DFAE-2F60-4AB8-81DD-79FE0A34AB66}"/>
              </a:ext>
            </a:extLst>
          </p:cNvPr>
          <p:cNvSpPr txBox="1"/>
          <p:nvPr/>
        </p:nvSpPr>
        <p:spPr>
          <a:xfrm>
            <a:off x="1089243" y="6245790"/>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800" b="1">
                <a:cs typeface="Calibri"/>
              </a:rPr>
              <a:t>SATA</a:t>
            </a:r>
          </a:p>
        </p:txBody>
      </p:sp>
      <p:sp>
        <p:nvSpPr>
          <p:cNvPr id="13" name="CuadroTexto 12">
            <a:extLst>
              <a:ext uri="{FF2B5EF4-FFF2-40B4-BE49-F238E27FC236}">
                <a16:creationId xmlns:a16="http://schemas.microsoft.com/office/drawing/2014/main" id="{9D6AEC73-54B0-4F24-9EF0-929D573EDD6A}"/>
              </a:ext>
            </a:extLst>
          </p:cNvPr>
          <p:cNvSpPr txBox="1"/>
          <p:nvPr/>
        </p:nvSpPr>
        <p:spPr>
          <a:xfrm>
            <a:off x="5438775" y="391477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cs typeface="Calibri"/>
            </a:endParaRPr>
          </a:p>
        </p:txBody>
      </p:sp>
      <p:pic>
        <p:nvPicPr>
          <p:cNvPr id="14" name="Imagen 14">
            <a:extLst>
              <a:ext uri="{FF2B5EF4-FFF2-40B4-BE49-F238E27FC236}">
                <a16:creationId xmlns:a16="http://schemas.microsoft.com/office/drawing/2014/main" id="{9B1BB98A-08A6-48B6-A4AC-A9D7A08BE08A}"/>
              </a:ext>
            </a:extLst>
          </p:cNvPr>
          <p:cNvPicPr>
            <a:picLocks noChangeAspect="1"/>
          </p:cNvPicPr>
          <p:nvPr/>
        </p:nvPicPr>
        <p:blipFill>
          <a:blip r:embed="rId5"/>
          <a:stretch>
            <a:fillRect/>
          </a:stretch>
        </p:blipFill>
        <p:spPr>
          <a:xfrm>
            <a:off x="5194125" y="3918689"/>
            <a:ext cx="2430050" cy="2183445"/>
          </a:xfrm>
          <a:prstGeom prst="rect">
            <a:avLst/>
          </a:prstGeom>
        </p:spPr>
      </p:pic>
      <p:sp>
        <p:nvSpPr>
          <p:cNvPr id="15" name="CuadroTexto 14">
            <a:extLst>
              <a:ext uri="{FF2B5EF4-FFF2-40B4-BE49-F238E27FC236}">
                <a16:creationId xmlns:a16="http://schemas.microsoft.com/office/drawing/2014/main" id="{D0C91154-E7FE-44F6-8D14-5E2BF6FD10FA}"/>
              </a:ext>
            </a:extLst>
          </p:cNvPr>
          <p:cNvSpPr txBox="1"/>
          <p:nvPr/>
        </p:nvSpPr>
        <p:spPr>
          <a:xfrm>
            <a:off x="5331129" y="6207951"/>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cs typeface="Calibri"/>
              </a:rPr>
              <a:t>          </a:t>
            </a:r>
            <a:r>
              <a:rPr lang="es-ES" sz="2800" b="1">
                <a:cs typeface="Calibri"/>
              </a:rPr>
              <a:t>  </a:t>
            </a:r>
            <a:r>
              <a:rPr lang="es-ES" sz="2800" b="1" err="1">
                <a:cs typeface="Calibri"/>
              </a:rPr>
              <a:t>Fireware</a:t>
            </a:r>
            <a:endParaRPr lang="es-ES" b="1" err="1">
              <a:cs typeface="Calibri"/>
            </a:endParaRPr>
          </a:p>
        </p:txBody>
      </p:sp>
      <p:sp>
        <p:nvSpPr>
          <p:cNvPr id="17" name="CuadroTexto 16">
            <a:extLst>
              <a:ext uri="{FF2B5EF4-FFF2-40B4-BE49-F238E27FC236}">
                <a16:creationId xmlns:a16="http://schemas.microsoft.com/office/drawing/2014/main" id="{656B7092-0FAC-49EB-81E4-0016F0193A58}"/>
              </a:ext>
            </a:extLst>
          </p:cNvPr>
          <p:cNvSpPr txBox="1"/>
          <p:nvPr/>
        </p:nvSpPr>
        <p:spPr>
          <a:xfrm>
            <a:off x="8821455" y="417638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cs typeface="Calibri"/>
            </a:endParaRPr>
          </a:p>
        </p:txBody>
      </p:sp>
      <p:pic>
        <p:nvPicPr>
          <p:cNvPr id="18" name="Imagen 18">
            <a:extLst>
              <a:ext uri="{FF2B5EF4-FFF2-40B4-BE49-F238E27FC236}">
                <a16:creationId xmlns:a16="http://schemas.microsoft.com/office/drawing/2014/main" id="{1E73BA49-8715-447C-B2B9-F972E8178219}"/>
              </a:ext>
            </a:extLst>
          </p:cNvPr>
          <p:cNvPicPr>
            <a:picLocks noChangeAspect="1"/>
          </p:cNvPicPr>
          <p:nvPr/>
        </p:nvPicPr>
        <p:blipFill>
          <a:blip r:embed="rId6"/>
          <a:stretch>
            <a:fillRect/>
          </a:stretch>
        </p:blipFill>
        <p:spPr>
          <a:xfrm>
            <a:off x="8607468" y="3914345"/>
            <a:ext cx="2743200" cy="1931171"/>
          </a:xfrm>
          <a:prstGeom prst="rect">
            <a:avLst/>
          </a:prstGeom>
        </p:spPr>
      </p:pic>
      <p:sp>
        <p:nvSpPr>
          <p:cNvPr id="19" name="CuadroTexto 18">
            <a:extLst>
              <a:ext uri="{FF2B5EF4-FFF2-40B4-BE49-F238E27FC236}">
                <a16:creationId xmlns:a16="http://schemas.microsoft.com/office/drawing/2014/main" id="{72548D89-A373-4F14-B49F-E7EE3E2F6596}"/>
              </a:ext>
            </a:extLst>
          </p:cNvPr>
          <p:cNvSpPr txBox="1"/>
          <p:nvPr/>
        </p:nvSpPr>
        <p:spPr>
          <a:xfrm>
            <a:off x="8609426" y="6187727"/>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Calibri"/>
              </a:rPr>
              <a:t>                   </a:t>
            </a:r>
            <a:r>
              <a:rPr lang="es-ES" sz="2800" b="1" err="1">
                <a:cs typeface="Calibri"/>
              </a:rPr>
              <a:t>eSATA</a:t>
            </a:r>
            <a:endParaRPr lang="es-ES" sz="2800" b="1">
              <a:cs typeface="Calibri"/>
            </a:endParaRPr>
          </a:p>
        </p:txBody>
      </p:sp>
      <p:pic>
        <p:nvPicPr>
          <p:cNvPr id="2" name="Imagen 2">
            <a:extLst>
              <a:ext uri="{FF2B5EF4-FFF2-40B4-BE49-F238E27FC236}">
                <a16:creationId xmlns:a16="http://schemas.microsoft.com/office/drawing/2014/main" id="{5DEE4ACE-25AB-4C7A-8477-66F3A0B202FA}"/>
              </a:ext>
            </a:extLst>
          </p:cNvPr>
          <p:cNvPicPr>
            <a:picLocks noChangeAspect="1"/>
          </p:cNvPicPr>
          <p:nvPr/>
        </p:nvPicPr>
        <p:blipFill>
          <a:blip r:embed="rId7"/>
          <a:stretch>
            <a:fillRect/>
          </a:stretch>
        </p:blipFill>
        <p:spPr>
          <a:xfrm>
            <a:off x="575733" y="3718137"/>
            <a:ext cx="2743200" cy="2194560"/>
          </a:xfrm>
          <a:prstGeom prst="rect">
            <a:avLst/>
          </a:prstGeom>
        </p:spPr>
      </p:pic>
    </p:spTree>
    <p:extLst>
      <p:ext uri="{BB962C8B-B14F-4D97-AF65-F5344CB8AC3E}">
        <p14:creationId xmlns:p14="http://schemas.microsoft.com/office/powerpoint/2010/main" val="197572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27B2CB0-3C0A-42CE-B79D-B678B6A83056}"/>
              </a:ext>
            </a:extLst>
          </p:cNvPr>
          <p:cNvSpPr>
            <a:spLocks noGrp="1"/>
          </p:cNvSpPr>
          <p:nvPr>
            <p:ph type="title"/>
          </p:nvPr>
        </p:nvSpPr>
        <p:spPr>
          <a:xfrm>
            <a:off x="640080" y="325369"/>
            <a:ext cx="4368602" cy="1956841"/>
          </a:xfrm>
        </p:spPr>
        <p:txBody>
          <a:bodyPr anchor="b">
            <a:normAutofit/>
          </a:bodyPr>
          <a:lstStyle/>
          <a:p>
            <a:r>
              <a:rPr lang="es-ES" sz="4200" dirty="0">
                <a:cs typeface="Calibri Light"/>
              </a:rPr>
              <a:t>3. Monitorización del estado de un disco duro. SMART</a:t>
            </a:r>
            <a:endParaRPr lang="es-ES" sz="4200" dirty="0"/>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6C554B8-F832-422E-B2D6-7F7F405A7E1D}"/>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s-ES" sz="2200" dirty="0">
                <a:ea typeface="+mn-lt"/>
                <a:cs typeface="+mn-lt"/>
              </a:rPr>
              <a:t>SMART es una función que monitoriza la información interna de las unidades de almacenamiento de un equipo informático. Funciona tanto como en discos duros (HDD) y unidades de estado sólido (SSD) y es independiente del sistema operativo usado, BIOS u otro software.</a:t>
            </a:r>
          </a:p>
          <a:p>
            <a:endParaRPr lang="es-ES" sz="2200">
              <a:cs typeface="Calibri"/>
            </a:endParaRPr>
          </a:p>
        </p:txBody>
      </p:sp>
      <p:pic>
        <p:nvPicPr>
          <p:cNvPr id="4" name="Imagen 4" descr="Imagen que contiene computadora&#10;&#10;Descripción generada automáticamente">
            <a:extLst>
              <a:ext uri="{FF2B5EF4-FFF2-40B4-BE49-F238E27FC236}">
                <a16:creationId xmlns:a16="http://schemas.microsoft.com/office/drawing/2014/main" id="{5803BECE-CD77-4962-ABD2-D154E1E93B26}"/>
              </a:ext>
            </a:extLst>
          </p:cNvPr>
          <p:cNvPicPr>
            <a:picLocks noChangeAspect="1"/>
          </p:cNvPicPr>
          <p:nvPr/>
        </p:nvPicPr>
        <p:blipFill rotWithShape="1">
          <a:blip r:embed="rId2"/>
          <a:srcRect l="30761" r="905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42880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37054F6-0066-4CBE-9CBF-10AFE743676D}"/>
              </a:ext>
            </a:extLst>
          </p:cNvPr>
          <p:cNvSpPr>
            <a:spLocks noGrp="1"/>
          </p:cNvSpPr>
          <p:nvPr>
            <p:ph type="title"/>
          </p:nvPr>
        </p:nvSpPr>
        <p:spPr>
          <a:xfrm>
            <a:off x="1115568" y="548640"/>
            <a:ext cx="10168128" cy="1179576"/>
          </a:xfrm>
        </p:spPr>
        <p:txBody>
          <a:bodyPr>
            <a:normAutofit/>
          </a:bodyPr>
          <a:lstStyle/>
          <a:p>
            <a:r>
              <a:rPr lang="es-ES" sz="4000">
                <a:cs typeface="Calibri Light"/>
              </a:rPr>
              <a:t>SMART</a:t>
            </a:r>
            <a:endParaRPr lang="es-E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2A0FB55D-B002-44D7-AAB8-7F236ACF4662}"/>
              </a:ext>
            </a:extLst>
          </p:cNvPr>
          <p:cNvSpPr>
            <a:spLocks noGrp="1"/>
          </p:cNvSpPr>
          <p:nvPr>
            <p:ph idx="1"/>
          </p:nvPr>
        </p:nvSpPr>
        <p:spPr>
          <a:xfrm>
            <a:off x="1115568" y="2481943"/>
            <a:ext cx="10168128" cy="3695020"/>
          </a:xfrm>
        </p:spPr>
        <p:txBody>
          <a:bodyPr vert="horz" lIns="91440" tIns="45720" rIns="91440" bIns="45720" rtlCol="0">
            <a:normAutofit/>
          </a:bodyPr>
          <a:lstStyle/>
          <a:p>
            <a:r>
              <a:rPr lang="es-ES" sz="2200">
                <a:ea typeface="+mn-lt"/>
                <a:cs typeface="+mn-lt"/>
              </a:rPr>
              <a:t>Una parte de los errores no tienen relación con daños en el hardware, sino que producen fallos en el sistema de archivos, tabla de particiones o en el registro de arranque principal (MBR). Hay fallos graves y también otros definitivos, en los que puede producir una pérdida de la información que contengan.</a:t>
            </a:r>
          </a:p>
          <a:p>
            <a:r>
              <a:rPr lang="es-ES" sz="2200">
                <a:cs typeface="Calibri" panose="020F0502020204030204"/>
              </a:rPr>
              <a:t>SMART lo que hace es adelantarse a estos errores críticos y que al menos pueda salvar la información. No es demasiado conocida por el usuario normal ya que está orientada a usuarios más avanzados.</a:t>
            </a:r>
          </a:p>
        </p:txBody>
      </p:sp>
    </p:spTree>
    <p:extLst>
      <p:ext uri="{BB962C8B-B14F-4D97-AF65-F5344CB8AC3E}">
        <p14:creationId xmlns:p14="http://schemas.microsoft.com/office/powerpoint/2010/main" val="186756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3444B1-4720-4C2A-9715-5DB143B35D8E}"/>
              </a:ext>
            </a:extLst>
          </p:cNvPr>
          <p:cNvSpPr>
            <a:spLocks noGrp="1"/>
          </p:cNvSpPr>
          <p:nvPr>
            <p:ph type="title"/>
          </p:nvPr>
        </p:nvSpPr>
        <p:spPr>
          <a:xfrm>
            <a:off x="490184" y="4028"/>
            <a:ext cx="6272784" cy="1536192"/>
          </a:xfrm>
        </p:spPr>
        <p:txBody>
          <a:bodyPr anchor="b">
            <a:normAutofit/>
          </a:bodyPr>
          <a:lstStyle/>
          <a:p>
            <a:r>
              <a:rPr lang="es-ES" sz="5200">
                <a:cs typeface="Calibri Light"/>
              </a:rPr>
              <a:t>Cómo se usa SMART</a:t>
            </a:r>
            <a:endParaRPr lang="es-ES" sz="5200"/>
          </a:p>
        </p:txBody>
      </p:sp>
      <p:sp>
        <p:nvSpPr>
          <p:cNvPr id="19" name="Rectangle 18">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4" descr="Texto&#10;&#10;Descripción generada automáticamente">
            <a:extLst>
              <a:ext uri="{FF2B5EF4-FFF2-40B4-BE49-F238E27FC236}">
                <a16:creationId xmlns:a16="http://schemas.microsoft.com/office/drawing/2014/main" id="{D42232CB-D27D-4B5E-A03F-23C8A8918D20}"/>
              </a:ext>
            </a:extLst>
          </p:cNvPr>
          <p:cNvPicPr>
            <a:picLocks noChangeAspect="1"/>
          </p:cNvPicPr>
          <p:nvPr/>
        </p:nvPicPr>
        <p:blipFill>
          <a:blip r:embed="rId2"/>
          <a:stretch>
            <a:fillRect/>
          </a:stretch>
        </p:blipFill>
        <p:spPr>
          <a:xfrm>
            <a:off x="7255292" y="1106919"/>
            <a:ext cx="3236633" cy="3106783"/>
          </a:xfrm>
          <a:prstGeom prst="rect">
            <a:avLst/>
          </a:prstGeom>
        </p:spPr>
      </p:pic>
      <p:sp>
        <p:nvSpPr>
          <p:cNvPr id="3" name="Marcador de contenido 2">
            <a:extLst>
              <a:ext uri="{FF2B5EF4-FFF2-40B4-BE49-F238E27FC236}">
                <a16:creationId xmlns:a16="http://schemas.microsoft.com/office/drawing/2014/main" id="{FC3348E0-342F-4D25-812F-C59494A5FE84}"/>
              </a:ext>
            </a:extLst>
          </p:cNvPr>
          <p:cNvSpPr>
            <a:spLocks noGrp="1"/>
          </p:cNvSpPr>
          <p:nvPr>
            <p:ph idx="1"/>
          </p:nvPr>
        </p:nvSpPr>
        <p:spPr>
          <a:xfrm>
            <a:off x="503791" y="1995134"/>
            <a:ext cx="6340820" cy="4186210"/>
          </a:xfrm>
        </p:spPr>
        <p:txBody>
          <a:bodyPr vert="horz" lIns="91440" tIns="45720" rIns="91440" bIns="45720" rtlCol="0" anchor="t">
            <a:normAutofit/>
          </a:bodyPr>
          <a:lstStyle/>
          <a:p>
            <a:r>
              <a:rPr lang="es-ES" sz="1900">
                <a:cs typeface="Calibri"/>
              </a:rPr>
              <a:t>En Windows la manera más fácil es mediante el uso de aplicaciones especializadas.</a:t>
            </a:r>
          </a:p>
          <a:p>
            <a:r>
              <a:rPr lang="es-ES" sz="1900">
                <a:ea typeface="+mn-lt"/>
                <a:cs typeface="+mn-lt"/>
              </a:rPr>
              <a:t>Con Windows 10, el sistema ofrece otra manera de comprobar el estado SMART de un SDD o HDD. Se ejecuta el comando </a:t>
            </a:r>
            <a:r>
              <a:rPr lang="es-ES" sz="1900" b="1" i="1" err="1">
                <a:ea typeface="+mn-lt"/>
                <a:cs typeface="+mn-lt"/>
              </a:rPr>
              <a:t>wmic</a:t>
            </a:r>
            <a:r>
              <a:rPr lang="es-ES" sz="1900" b="1" i="1">
                <a:ea typeface="+mn-lt"/>
                <a:cs typeface="+mn-lt"/>
              </a:rPr>
              <a:t> </a:t>
            </a:r>
            <a:r>
              <a:rPr lang="es-ES" sz="1900" b="1" i="1" err="1">
                <a:ea typeface="+mn-lt"/>
                <a:cs typeface="+mn-lt"/>
              </a:rPr>
              <a:t>diskdrive</a:t>
            </a:r>
            <a:r>
              <a:rPr lang="es-ES" sz="1900" b="1" i="1">
                <a:ea typeface="+mn-lt"/>
                <a:cs typeface="+mn-lt"/>
              </a:rPr>
              <a:t> </a:t>
            </a:r>
            <a:r>
              <a:rPr lang="es-ES" sz="1900" b="1" i="1" err="1">
                <a:ea typeface="+mn-lt"/>
                <a:cs typeface="+mn-lt"/>
              </a:rPr>
              <a:t>get</a:t>
            </a:r>
            <a:r>
              <a:rPr lang="es-ES" sz="1900" b="1" i="1">
                <a:ea typeface="+mn-lt"/>
                <a:cs typeface="+mn-lt"/>
              </a:rPr>
              <a:t> </a:t>
            </a:r>
            <a:r>
              <a:rPr lang="es-ES" sz="1900" b="1" i="1" err="1">
                <a:ea typeface="+mn-lt"/>
                <a:cs typeface="+mn-lt"/>
              </a:rPr>
              <a:t>model</a:t>
            </a:r>
            <a:r>
              <a:rPr lang="es-ES" sz="1900" b="1" i="1">
                <a:ea typeface="+mn-lt"/>
                <a:cs typeface="+mn-lt"/>
              </a:rPr>
              <a:t> status.</a:t>
            </a:r>
            <a:r>
              <a:rPr lang="es-ES" sz="1900">
                <a:ea typeface="+mn-lt"/>
                <a:cs typeface="+mn-lt"/>
              </a:rPr>
              <a:t> </a:t>
            </a:r>
          </a:p>
        </p:txBody>
      </p:sp>
      <p:pic>
        <p:nvPicPr>
          <p:cNvPr id="5" name="Imagen 5" descr="Interfaz de usuario gráfica, Aplicación&#10;&#10;Descripción generada automáticamente">
            <a:extLst>
              <a:ext uri="{FF2B5EF4-FFF2-40B4-BE49-F238E27FC236}">
                <a16:creationId xmlns:a16="http://schemas.microsoft.com/office/drawing/2014/main" id="{54B11A1B-2543-4583-99AF-2F8840183D0B}"/>
              </a:ext>
            </a:extLst>
          </p:cNvPr>
          <p:cNvPicPr>
            <a:picLocks noChangeAspect="1"/>
          </p:cNvPicPr>
          <p:nvPr/>
        </p:nvPicPr>
        <p:blipFill>
          <a:blip r:embed="rId3"/>
          <a:stretch>
            <a:fillRect/>
          </a:stretch>
        </p:blipFill>
        <p:spPr>
          <a:xfrm>
            <a:off x="1070936" y="3904082"/>
            <a:ext cx="4923737" cy="2598598"/>
          </a:xfrm>
          <a:prstGeom prst="rect">
            <a:avLst/>
          </a:prstGeom>
        </p:spPr>
      </p:pic>
      <p:sp>
        <p:nvSpPr>
          <p:cNvPr id="8" name="CuadroTexto 7">
            <a:extLst>
              <a:ext uri="{FF2B5EF4-FFF2-40B4-BE49-F238E27FC236}">
                <a16:creationId xmlns:a16="http://schemas.microsoft.com/office/drawing/2014/main" id="{04ADF8FC-3B35-47E9-B9D1-0C29DBE947D8}"/>
              </a:ext>
            </a:extLst>
          </p:cNvPr>
          <p:cNvSpPr txBox="1"/>
          <p:nvPr/>
        </p:nvSpPr>
        <p:spPr>
          <a:xfrm>
            <a:off x="6262008" y="4452258"/>
            <a:ext cx="409030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Calibri"/>
                <a:ea typeface="Arial"/>
                <a:cs typeface="Arial"/>
              </a:rPr>
              <a:t>Otro método para verificar el estado SMART y los detalles de un SDD o HDD es usar las aplicaciones que proporciona el fabricante.​</a:t>
            </a:r>
            <a:endParaRPr lang="es-ES"/>
          </a:p>
        </p:txBody>
      </p:sp>
    </p:spTree>
    <p:extLst>
      <p:ext uri="{BB962C8B-B14F-4D97-AF65-F5344CB8AC3E}">
        <p14:creationId xmlns:p14="http://schemas.microsoft.com/office/powerpoint/2010/main" val="476736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15842AF-8D13-44AB-8F29-2743928C3606}"/>
              </a:ext>
            </a:extLst>
          </p:cNvPr>
          <p:cNvSpPr>
            <a:spLocks noGrp="1"/>
          </p:cNvSpPr>
          <p:nvPr>
            <p:ph type="title"/>
          </p:nvPr>
        </p:nvSpPr>
        <p:spPr>
          <a:xfrm>
            <a:off x="371094" y="1161288"/>
            <a:ext cx="3438144" cy="1239012"/>
          </a:xfrm>
        </p:spPr>
        <p:txBody>
          <a:bodyPr anchor="ctr">
            <a:normAutofit/>
          </a:bodyPr>
          <a:lstStyle/>
          <a:p>
            <a:r>
              <a:rPr lang="es-ES" sz="2800">
                <a:cs typeface="Calibri Light"/>
              </a:rPr>
              <a:t>Leer atributos SMART</a:t>
            </a:r>
            <a:endParaRPr lang="es-ES" sz="2800"/>
          </a:p>
        </p:txBody>
      </p:sp>
      <p:sp>
        <p:nvSpPr>
          <p:cNvPr id="26" name="Rectangle 2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D13A32E9-63FE-4A77-9935-FD14D62AA4B6}"/>
              </a:ext>
            </a:extLst>
          </p:cNvPr>
          <p:cNvSpPr>
            <a:spLocks noGrp="1"/>
          </p:cNvSpPr>
          <p:nvPr>
            <p:ph idx="1"/>
          </p:nvPr>
        </p:nvSpPr>
        <p:spPr>
          <a:xfrm>
            <a:off x="371094" y="2718054"/>
            <a:ext cx="3438906" cy="3207258"/>
          </a:xfrm>
        </p:spPr>
        <p:txBody>
          <a:bodyPr anchor="t">
            <a:normAutofit/>
          </a:bodyPr>
          <a:lstStyle/>
          <a:p>
            <a:r>
              <a:rPr lang="en-US" sz="1700" b="1">
                <a:cs typeface="Calibri"/>
              </a:rPr>
              <a:t>ID</a:t>
            </a:r>
            <a:r>
              <a:rPr lang="en-US" sz="1700">
                <a:cs typeface="Calibri"/>
              </a:rPr>
              <a:t>:  </a:t>
            </a:r>
            <a:r>
              <a:rPr lang="es-ES_tradnl" sz="1700">
                <a:cs typeface="Calibri"/>
              </a:rPr>
              <a:t>Definición</a:t>
            </a:r>
            <a:r>
              <a:rPr lang="en-US" sz="1700">
                <a:cs typeface="Calibri"/>
              </a:rPr>
              <a:t> del atributo</a:t>
            </a:r>
          </a:p>
          <a:p>
            <a:r>
              <a:rPr lang="en-US" sz="1700" b="1">
                <a:cs typeface="Calibri"/>
              </a:rPr>
              <a:t>Treshold</a:t>
            </a:r>
            <a:r>
              <a:rPr lang="en-US" sz="1700">
                <a:cs typeface="Calibri"/>
              </a:rPr>
              <a:t>: Valor </a:t>
            </a:r>
            <a:r>
              <a:rPr lang="es-ES_tradnl" sz="1700">
                <a:cs typeface="Calibri"/>
              </a:rPr>
              <a:t>mínimo</a:t>
            </a:r>
          </a:p>
          <a:p>
            <a:r>
              <a:rPr lang="en-US" sz="1700" b="1">
                <a:cs typeface="Calibri"/>
              </a:rPr>
              <a:t>Value</a:t>
            </a:r>
            <a:r>
              <a:rPr lang="en-US" sz="1700">
                <a:cs typeface="Calibri"/>
              </a:rPr>
              <a:t>: Valor actual</a:t>
            </a:r>
          </a:p>
          <a:p>
            <a:r>
              <a:rPr lang="en-US" sz="1700" b="1">
                <a:cs typeface="Calibri"/>
              </a:rPr>
              <a:t>Worst</a:t>
            </a:r>
            <a:r>
              <a:rPr lang="en-US" sz="1700">
                <a:cs typeface="Calibri"/>
              </a:rPr>
              <a:t>: Valor mas pequeño registrado</a:t>
            </a:r>
          </a:p>
          <a:p>
            <a:r>
              <a:rPr lang="en-US" sz="1700" b="1">
                <a:cs typeface="Calibri"/>
              </a:rPr>
              <a:t>Data</a:t>
            </a:r>
            <a:r>
              <a:rPr lang="en-US" sz="1700">
                <a:cs typeface="Calibri"/>
              </a:rPr>
              <a:t>: Valor medio</a:t>
            </a:r>
          </a:p>
          <a:p>
            <a:r>
              <a:rPr lang="en-US" sz="1700" b="1">
                <a:cs typeface="Calibri"/>
              </a:rPr>
              <a:t>Flags</a:t>
            </a:r>
            <a:r>
              <a:rPr lang="en-US" sz="1700">
                <a:cs typeface="Calibri"/>
              </a:rPr>
              <a:t>: Propósito del atributo</a:t>
            </a:r>
          </a:p>
        </p:txBody>
      </p:sp>
      <p:pic>
        <p:nvPicPr>
          <p:cNvPr id="4" name="Imagen 4" descr="Tabla&#10;&#10;Descripción generada automáticamente">
            <a:extLst>
              <a:ext uri="{FF2B5EF4-FFF2-40B4-BE49-F238E27FC236}">
                <a16:creationId xmlns:a16="http://schemas.microsoft.com/office/drawing/2014/main" id="{5026C6F8-3E4B-4E84-8FED-953F95939BC3}"/>
              </a:ext>
            </a:extLst>
          </p:cNvPr>
          <p:cNvPicPr>
            <a:picLocks noChangeAspect="1"/>
          </p:cNvPicPr>
          <p:nvPr/>
        </p:nvPicPr>
        <p:blipFill>
          <a:blip r:embed="rId2"/>
          <a:stretch>
            <a:fillRect/>
          </a:stretch>
        </p:blipFill>
        <p:spPr>
          <a:xfrm>
            <a:off x="4901184" y="1203682"/>
            <a:ext cx="6922008" cy="4551220"/>
          </a:xfrm>
          <a:prstGeom prst="rect">
            <a:avLst/>
          </a:prstGeom>
        </p:spPr>
      </p:pic>
    </p:spTree>
    <p:extLst>
      <p:ext uri="{BB962C8B-B14F-4D97-AF65-F5344CB8AC3E}">
        <p14:creationId xmlns:p14="http://schemas.microsoft.com/office/powerpoint/2010/main" val="148015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0C07118-ACAC-4890-8A43-279A809D70AE}"/>
              </a:ext>
            </a:extLst>
          </p:cNvPr>
          <p:cNvSpPr>
            <a:spLocks noGrp="1"/>
          </p:cNvSpPr>
          <p:nvPr>
            <p:ph type="title"/>
          </p:nvPr>
        </p:nvSpPr>
        <p:spPr>
          <a:xfrm>
            <a:off x="838200" y="253397"/>
            <a:ext cx="10515600" cy="1273233"/>
          </a:xfrm>
        </p:spPr>
        <p:txBody>
          <a:bodyPr>
            <a:normAutofit/>
          </a:bodyPr>
          <a:lstStyle/>
          <a:p>
            <a:r>
              <a:rPr lang="es-ES" sz="4000">
                <a:cs typeface="Calibri Light"/>
              </a:rPr>
              <a:t>Valores esenciales para valorar</a:t>
            </a:r>
            <a:endParaRPr lang="es-ES" sz="4000"/>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834F4711-12F6-4C4D-B349-697154C0859A}"/>
              </a:ext>
            </a:extLst>
          </p:cNvPr>
          <p:cNvSpPr>
            <a:spLocks noGrp="1"/>
          </p:cNvSpPr>
          <p:nvPr>
            <p:ph idx="1"/>
          </p:nvPr>
        </p:nvSpPr>
        <p:spPr>
          <a:xfrm>
            <a:off x="838200" y="2478024"/>
            <a:ext cx="10515600" cy="3694176"/>
          </a:xfrm>
        </p:spPr>
        <p:txBody>
          <a:bodyPr vert="horz" lIns="91440" tIns="45720" rIns="91440" bIns="45720" rtlCol="0" anchor="t">
            <a:normAutofit/>
          </a:bodyPr>
          <a:lstStyle/>
          <a:p>
            <a:r>
              <a:rPr lang="es-ES" sz="2200" b="1">
                <a:cs typeface="Calibri"/>
              </a:rPr>
              <a:t>Recuentos de sectores reasignados:  </a:t>
            </a:r>
            <a:r>
              <a:rPr lang="es-ES" sz="2200">
                <a:cs typeface="Calibri"/>
              </a:rPr>
              <a:t>Refleja el número de veces que se ha realizado una reasignación.</a:t>
            </a:r>
            <a:endParaRPr lang="es-ES" sz="2200" b="1">
              <a:cs typeface="Calibri"/>
            </a:endParaRPr>
          </a:p>
          <a:p>
            <a:r>
              <a:rPr lang="es-ES" sz="2200" b="1">
                <a:cs typeface="Calibri"/>
              </a:rPr>
              <a:t>Recuento actual del sector independiente:</a:t>
            </a:r>
            <a:r>
              <a:rPr lang="es-ES" sz="2200">
                <a:cs typeface="Calibri"/>
              </a:rPr>
              <a:t> Recuenta los sectores dañados con errores de lectura</a:t>
            </a:r>
          </a:p>
          <a:p>
            <a:r>
              <a:rPr lang="es-ES" sz="2200" b="1">
                <a:cs typeface="Calibri"/>
              </a:rPr>
              <a:t>Errores incorregibles informados: </a:t>
            </a:r>
            <a:r>
              <a:rPr lang="es-ES" sz="2200">
                <a:cs typeface="Calibri"/>
              </a:rPr>
              <a:t>Recuento de errores imposibles de recuperar.</a:t>
            </a:r>
          </a:p>
          <a:p>
            <a:r>
              <a:rPr lang="es-ES" sz="2200" b="1">
                <a:cs typeface="Calibri"/>
              </a:rPr>
              <a:t>Borrado del recuento de fallos: </a:t>
            </a:r>
            <a:r>
              <a:rPr lang="es-ES" sz="2200">
                <a:cs typeface="Calibri"/>
              </a:rPr>
              <a:t>Cuenta la cantidad de intentos fallidos de eliminación de datos.</a:t>
            </a:r>
          </a:p>
          <a:p>
            <a:r>
              <a:rPr lang="es-ES" sz="2200" b="1">
                <a:cs typeface="Calibri"/>
              </a:rPr>
              <a:t>Recuento de nivelación de uso</a:t>
            </a:r>
            <a:r>
              <a:rPr lang="es-ES" sz="2200">
                <a:cs typeface="Calibri"/>
              </a:rPr>
              <a:t>: Estimación de la vida útil de un SSD.</a:t>
            </a:r>
          </a:p>
          <a:p>
            <a:r>
              <a:rPr lang="es-ES" sz="2200" b="1">
                <a:cs typeface="Calibri"/>
              </a:rPr>
              <a:t>Temperatura de disco: </a:t>
            </a:r>
            <a:r>
              <a:rPr lang="es-ES" sz="2200">
                <a:cs typeface="Calibri"/>
              </a:rPr>
              <a:t>Valores de más de 60ºC reducen la vida útil.</a:t>
            </a:r>
          </a:p>
        </p:txBody>
      </p:sp>
    </p:spTree>
    <p:extLst>
      <p:ext uri="{BB962C8B-B14F-4D97-AF65-F5344CB8AC3E}">
        <p14:creationId xmlns:p14="http://schemas.microsoft.com/office/powerpoint/2010/main" val="3266062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CD0C55F-62DB-475F-9DD5-15CCA427CF81}"/>
              </a:ext>
            </a:extLst>
          </p:cNvPr>
          <p:cNvSpPr>
            <a:spLocks noGrp="1"/>
          </p:cNvSpPr>
          <p:nvPr>
            <p:ph type="title"/>
          </p:nvPr>
        </p:nvSpPr>
        <p:spPr>
          <a:xfrm>
            <a:off x="1115568" y="548640"/>
            <a:ext cx="10168128" cy="1179576"/>
          </a:xfrm>
        </p:spPr>
        <p:txBody>
          <a:bodyPr>
            <a:normAutofit/>
          </a:bodyPr>
          <a:lstStyle/>
          <a:p>
            <a:r>
              <a:rPr lang="es-ES" sz="4000">
                <a:cs typeface="Calibri Light"/>
              </a:rPr>
              <a:t>Índice</a:t>
            </a:r>
            <a:endParaRPr lang="es-E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A3BF5303-F7B1-4F47-B47B-82C625926502}"/>
              </a:ext>
            </a:extLst>
          </p:cNvPr>
          <p:cNvSpPr>
            <a:spLocks noGrp="1"/>
          </p:cNvSpPr>
          <p:nvPr>
            <p:ph idx="1"/>
          </p:nvPr>
        </p:nvSpPr>
        <p:spPr>
          <a:xfrm>
            <a:off x="1115568" y="2481943"/>
            <a:ext cx="10168128" cy="3695020"/>
          </a:xfrm>
        </p:spPr>
        <p:txBody>
          <a:bodyPr vert="horz" lIns="91440" tIns="45720" rIns="91440" bIns="45720" rtlCol="0" anchor="t">
            <a:normAutofit/>
          </a:bodyPr>
          <a:lstStyle/>
          <a:p>
            <a:r>
              <a:rPr lang="es-ES" sz="2200">
                <a:cs typeface="Calibri"/>
              </a:rPr>
              <a:t>Discos duros HDD y SDD</a:t>
            </a:r>
            <a:endParaRPr lang="es-ES">
              <a:cs typeface="Calibri" panose="020F0502020204030204"/>
            </a:endParaRPr>
          </a:p>
          <a:p>
            <a:r>
              <a:rPr lang="es-ES" sz="2200">
                <a:cs typeface="Calibri"/>
              </a:rPr>
              <a:t>Clasificación de Discos Duros</a:t>
            </a:r>
          </a:p>
          <a:p>
            <a:r>
              <a:rPr lang="es-ES" sz="2200">
                <a:cs typeface="Calibri"/>
              </a:rPr>
              <a:t>Monitorización del estado de un disco duro. SMART</a:t>
            </a:r>
          </a:p>
          <a:p>
            <a:r>
              <a:rPr lang="es-ES" sz="2200">
                <a:cs typeface="Calibri"/>
              </a:rPr>
              <a:t>Introducción a RAID</a:t>
            </a:r>
          </a:p>
          <a:p>
            <a:r>
              <a:rPr lang="es-ES" sz="2200">
                <a:cs typeface="Calibri"/>
              </a:rPr>
              <a:t>Dispositivos ópticos</a:t>
            </a:r>
            <a:endParaRPr lang="es-ES" sz="2200" dirty="0">
              <a:cs typeface="Calibri"/>
            </a:endParaRPr>
          </a:p>
        </p:txBody>
      </p:sp>
    </p:spTree>
    <p:extLst>
      <p:ext uri="{BB962C8B-B14F-4D97-AF65-F5344CB8AC3E}">
        <p14:creationId xmlns:p14="http://schemas.microsoft.com/office/powerpoint/2010/main" val="2918818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119" descr="Imagen que contiene computadora, interior, tabla, llenado&#10;&#10;Descripción generada automáticamente">
            <a:extLst>
              <a:ext uri="{FF2B5EF4-FFF2-40B4-BE49-F238E27FC236}">
                <a16:creationId xmlns:a16="http://schemas.microsoft.com/office/drawing/2014/main" id="{88D7DF6B-2C0F-4AAD-8180-417A1E07592F}"/>
              </a:ext>
            </a:extLst>
          </p:cNvPr>
          <p:cNvPicPr>
            <a:picLocks noChangeAspect="1"/>
          </p:cNvPicPr>
          <p:nvPr/>
        </p:nvPicPr>
        <p:blipFill rotWithShape="1">
          <a:blip r:embed="rId2"/>
          <a:srcRect l="25525" r="25525"/>
          <a:stretch/>
        </p:blipFill>
        <p:spPr>
          <a:xfrm>
            <a:off x="5833976" y="10"/>
            <a:ext cx="6394152" cy="6857990"/>
          </a:xfrm>
          <a:prstGeom prst="rect">
            <a:avLst/>
          </a:prstGeom>
        </p:spPr>
      </p:pic>
      <p:grpSp>
        <p:nvGrpSpPr>
          <p:cNvPr id="126" name="Group 125">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127" name="Freeform: Shape 126">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0" name="Freeform: Shape 129">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1" name="Freeform: Shape 130">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ABD3AB54-4104-478F-89B3-2989B33AA251}"/>
              </a:ext>
            </a:extLst>
          </p:cNvPr>
          <p:cNvSpPr>
            <a:spLocks noGrp="1"/>
          </p:cNvSpPr>
          <p:nvPr>
            <p:ph type="title"/>
          </p:nvPr>
        </p:nvSpPr>
        <p:spPr>
          <a:xfrm>
            <a:off x="804672" y="-353836"/>
            <a:ext cx="4803636" cy="1311664"/>
          </a:xfrm>
        </p:spPr>
        <p:txBody>
          <a:bodyPr vert="horz" lIns="91440" tIns="45720" rIns="91440" bIns="45720" rtlCol="0" anchor="b">
            <a:normAutofit/>
          </a:bodyPr>
          <a:lstStyle/>
          <a:p>
            <a:r>
              <a:rPr lang="es-ES_tradnl" sz="3400" dirty="0">
                <a:solidFill>
                  <a:schemeClr val="tx2"/>
                </a:solidFill>
              </a:rPr>
              <a:t>4. Introducción</a:t>
            </a:r>
            <a:r>
              <a:rPr lang="en-US" sz="3400" dirty="0">
                <a:solidFill>
                  <a:schemeClr val="tx2"/>
                </a:solidFill>
              </a:rPr>
              <a:t> a RAID</a:t>
            </a:r>
          </a:p>
        </p:txBody>
      </p:sp>
      <p:sp>
        <p:nvSpPr>
          <p:cNvPr id="118" name="CuadroTexto 117">
            <a:extLst>
              <a:ext uri="{FF2B5EF4-FFF2-40B4-BE49-F238E27FC236}">
                <a16:creationId xmlns:a16="http://schemas.microsoft.com/office/drawing/2014/main" id="{DCD72A9F-36AB-4BB4-BEA4-77F514585ACD}"/>
              </a:ext>
            </a:extLst>
          </p:cNvPr>
          <p:cNvSpPr txBox="1"/>
          <p:nvPr/>
        </p:nvSpPr>
        <p:spPr>
          <a:xfrm>
            <a:off x="586059" y="5392998"/>
            <a:ext cx="595155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s-ES_tradnl"/>
              <a:t>Con el paso de los años, han aparecido diferentes implementaciones del concepto RAID. Existen 7 niveles de RAID</a:t>
            </a:r>
            <a:r>
              <a:rPr lang="en-US"/>
              <a:t>:</a:t>
            </a:r>
          </a:p>
        </p:txBody>
      </p:sp>
      <p:graphicFrame>
        <p:nvGraphicFramePr>
          <p:cNvPr id="89" name="Content Placeholder 63">
            <a:extLst>
              <a:ext uri="{FF2B5EF4-FFF2-40B4-BE49-F238E27FC236}">
                <a16:creationId xmlns:a16="http://schemas.microsoft.com/office/drawing/2014/main" id="{22E0CE3A-CA65-4916-BC96-B261E9DE789D}"/>
              </a:ext>
            </a:extLst>
          </p:cNvPr>
          <p:cNvGraphicFramePr>
            <a:graphicFrameLocks noGrp="1"/>
          </p:cNvGraphicFramePr>
          <p:nvPr>
            <p:extLst>
              <p:ext uri="{D42A27DB-BD31-4B8C-83A1-F6EECF244321}">
                <p14:modId xmlns:p14="http://schemas.microsoft.com/office/powerpoint/2010/main" val="3638149697"/>
              </p:ext>
            </p:extLst>
          </p:nvPr>
        </p:nvGraphicFramePr>
        <p:xfrm>
          <a:off x="584200" y="1779727"/>
          <a:ext cx="4840631" cy="327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83" name="Conector recto de flecha 182">
            <a:extLst>
              <a:ext uri="{FF2B5EF4-FFF2-40B4-BE49-F238E27FC236}">
                <a16:creationId xmlns:a16="http://schemas.microsoft.com/office/drawing/2014/main" id="{EB54272C-7404-47D8-B4A7-BB665CCD70B5}"/>
              </a:ext>
            </a:extLst>
          </p:cNvPr>
          <p:cNvCxnSpPr>
            <a:cxnSpLocks/>
          </p:cNvCxnSpPr>
          <p:nvPr/>
        </p:nvCxnSpPr>
        <p:spPr>
          <a:xfrm flipV="1">
            <a:off x="668791" y="1303163"/>
            <a:ext cx="4796517" cy="8617"/>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23" name="Rectángulo 122">
            <a:extLst>
              <a:ext uri="{FF2B5EF4-FFF2-40B4-BE49-F238E27FC236}">
                <a16:creationId xmlns:a16="http://schemas.microsoft.com/office/drawing/2014/main" id="{17561279-C6E8-479C-A879-0743359494C7}"/>
              </a:ext>
            </a:extLst>
          </p:cNvPr>
          <p:cNvSpPr/>
          <p:nvPr/>
        </p:nvSpPr>
        <p:spPr>
          <a:xfrm rot="5400000">
            <a:off x="1511273" y="394328"/>
            <a:ext cx="77709" cy="17696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11954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BE2DEBC-995F-4466-A732-FDF946BA9E4E}"/>
              </a:ext>
            </a:extLst>
          </p:cNvPr>
          <p:cNvSpPr>
            <a:spLocks noGrp="1"/>
          </p:cNvSpPr>
          <p:nvPr>
            <p:ph type="title"/>
          </p:nvPr>
        </p:nvSpPr>
        <p:spPr>
          <a:xfrm>
            <a:off x="476084" y="536063"/>
            <a:ext cx="1657803" cy="826298"/>
          </a:xfrm>
        </p:spPr>
        <p:txBody>
          <a:bodyPr>
            <a:normAutofit/>
          </a:bodyPr>
          <a:lstStyle/>
          <a:p>
            <a:r>
              <a:rPr lang="es-ES" sz="3400">
                <a:cs typeface="Calibri Light"/>
              </a:rPr>
              <a:t>RAID 0</a:t>
            </a:r>
            <a:endParaRPr lang="es-ES" sz="3400"/>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n 4">
            <a:extLst>
              <a:ext uri="{FF2B5EF4-FFF2-40B4-BE49-F238E27FC236}">
                <a16:creationId xmlns:a16="http://schemas.microsoft.com/office/drawing/2014/main" id="{E4A01E69-2719-4E40-90CC-E97D072F9778}"/>
              </a:ext>
            </a:extLst>
          </p:cNvPr>
          <p:cNvPicPr>
            <a:picLocks noChangeAspect="1"/>
          </p:cNvPicPr>
          <p:nvPr/>
        </p:nvPicPr>
        <p:blipFill>
          <a:blip r:embed="rId2"/>
          <a:stretch>
            <a:fillRect/>
          </a:stretch>
        </p:blipFill>
        <p:spPr>
          <a:xfrm>
            <a:off x="7319105" y="524858"/>
            <a:ext cx="3732244" cy="2728684"/>
          </a:xfrm>
          <a:prstGeom prst="rect">
            <a:avLst/>
          </a:prstGeom>
        </p:spPr>
      </p:pic>
      <p:pic>
        <p:nvPicPr>
          <p:cNvPr id="4" name="Imagen 4" descr="Imagen que contiene contenedor&#10;&#10;Descripción generada automáticamente">
            <a:extLst>
              <a:ext uri="{FF2B5EF4-FFF2-40B4-BE49-F238E27FC236}">
                <a16:creationId xmlns:a16="http://schemas.microsoft.com/office/drawing/2014/main" id="{ED32A0DF-166B-48B6-8761-68AE256E2410}"/>
              </a:ext>
            </a:extLst>
          </p:cNvPr>
          <p:cNvPicPr>
            <a:picLocks noChangeAspect="1"/>
          </p:cNvPicPr>
          <p:nvPr/>
        </p:nvPicPr>
        <p:blipFill>
          <a:blip r:embed="rId3"/>
          <a:stretch>
            <a:fillRect/>
          </a:stretch>
        </p:blipFill>
        <p:spPr>
          <a:xfrm>
            <a:off x="7321999" y="3429000"/>
            <a:ext cx="3726455" cy="2743200"/>
          </a:xfrm>
          <a:prstGeom prst="rect">
            <a:avLst/>
          </a:prstGeom>
        </p:spPr>
      </p:pic>
      <p:sp>
        <p:nvSpPr>
          <p:cNvPr id="17" name="Rectángulo 16">
            <a:extLst>
              <a:ext uri="{FF2B5EF4-FFF2-40B4-BE49-F238E27FC236}">
                <a16:creationId xmlns:a16="http://schemas.microsoft.com/office/drawing/2014/main" id="{276E492B-98C7-4537-94E6-417176FC2347}"/>
              </a:ext>
            </a:extLst>
          </p:cNvPr>
          <p:cNvSpPr/>
          <p:nvPr/>
        </p:nvSpPr>
        <p:spPr>
          <a:xfrm>
            <a:off x="-1859" y="3919433"/>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B2647960-E027-4E01-92CE-872199C2B190}"/>
              </a:ext>
            </a:extLst>
          </p:cNvPr>
          <p:cNvSpPr txBox="1"/>
          <p:nvPr/>
        </p:nvSpPr>
        <p:spPr>
          <a:xfrm>
            <a:off x="477644" y="4919989"/>
            <a:ext cx="47769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t>Se le llama “espejo” o “</a:t>
            </a:r>
            <a:r>
              <a:rPr lang="es-ES" err="1"/>
              <a:t>mirroring</a:t>
            </a:r>
            <a:r>
              <a:rPr lang="es-ES"/>
              <a:t> ”. Los datos son escritos en dos discos duplicados simultáneamente. </a:t>
            </a:r>
          </a:p>
          <a:p>
            <a:pPr marL="285750" indent="-285750">
              <a:buFont typeface="Arial"/>
              <a:buChar char="•"/>
            </a:pPr>
            <a:r>
              <a:rPr lang="es-ES"/>
              <a:t>Si un disco falla, el sistema puede cambiar al otro disco.</a:t>
            </a:r>
            <a:endParaRPr lang="es-ES">
              <a:cs typeface="Calibri"/>
            </a:endParaRPr>
          </a:p>
        </p:txBody>
      </p:sp>
      <p:sp>
        <p:nvSpPr>
          <p:cNvPr id="26" name="CuadroTexto 25">
            <a:extLst>
              <a:ext uri="{FF2B5EF4-FFF2-40B4-BE49-F238E27FC236}">
                <a16:creationId xmlns:a16="http://schemas.microsoft.com/office/drawing/2014/main" id="{742786C4-AF1D-4BEF-A44F-FBD6E085C15D}"/>
              </a:ext>
            </a:extLst>
          </p:cNvPr>
          <p:cNvSpPr txBox="1"/>
          <p:nvPr/>
        </p:nvSpPr>
        <p:spPr>
          <a:xfrm>
            <a:off x="480022" y="3915660"/>
            <a:ext cx="274320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400">
                <a:latin typeface="Calibri Light"/>
                <a:ea typeface="+mn-lt"/>
                <a:cs typeface="+mn-lt"/>
              </a:rPr>
              <a:t>RAID 1</a:t>
            </a:r>
            <a:endParaRPr lang="es-ES" sz="3400">
              <a:latin typeface="Calibri Light"/>
              <a:cs typeface="Calibri"/>
            </a:endParaRPr>
          </a:p>
        </p:txBody>
      </p:sp>
      <p:sp>
        <p:nvSpPr>
          <p:cNvPr id="31" name="Rectángulo 30">
            <a:extLst>
              <a:ext uri="{FF2B5EF4-FFF2-40B4-BE49-F238E27FC236}">
                <a16:creationId xmlns:a16="http://schemas.microsoft.com/office/drawing/2014/main" id="{6582DB59-BD44-4025-B58E-89D6F2A2FEBF}"/>
              </a:ext>
            </a:extLst>
          </p:cNvPr>
          <p:cNvSpPr/>
          <p:nvPr/>
        </p:nvSpPr>
        <p:spPr>
          <a:xfrm>
            <a:off x="383788" y="2028592"/>
            <a:ext cx="5380462" cy="167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D6E86805-EC52-441D-89E4-B6C44224AC4A}"/>
              </a:ext>
            </a:extLst>
          </p:cNvPr>
          <p:cNvSpPr/>
          <p:nvPr/>
        </p:nvSpPr>
        <p:spPr>
          <a:xfrm flipH="1" flipV="1">
            <a:off x="-6284" y="764788"/>
            <a:ext cx="204219" cy="1421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A73BA5EC-325B-40BA-8817-6BB7BCFE0D58}"/>
              </a:ext>
            </a:extLst>
          </p:cNvPr>
          <p:cNvSpPr/>
          <p:nvPr/>
        </p:nvSpPr>
        <p:spPr>
          <a:xfrm>
            <a:off x="-11628" y="620751"/>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F8510A89-248A-414C-8E85-6887F4952FA2}"/>
              </a:ext>
            </a:extLst>
          </p:cNvPr>
          <p:cNvSpPr>
            <a:spLocks noGrp="1"/>
          </p:cNvSpPr>
          <p:nvPr>
            <p:ph idx="1"/>
          </p:nvPr>
        </p:nvSpPr>
        <p:spPr>
          <a:xfrm>
            <a:off x="438912" y="1536879"/>
            <a:ext cx="4832803" cy="1973083"/>
          </a:xfrm>
        </p:spPr>
        <p:txBody>
          <a:bodyPr vert="horz" lIns="91440" tIns="45720" rIns="91440" bIns="45720" rtlCol="0" anchor="t">
            <a:normAutofit/>
          </a:bodyPr>
          <a:lstStyle/>
          <a:p>
            <a:r>
              <a:rPr lang="es-ES" sz="1800" dirty="0">
                <a:ea typeface="+mn-lt"/>
                <a:cs typeface="+mn-lt"/>
              </a:rPr>
              <a:t>Los datos se dividen equitativamente en bloques que se guardan en diferentes discos. A esto se le llama “</a:t>
            </a:r>
            <a:r>
              <a:rPr lang="es-ES" sz="1800" dirty="0" err="1">
                <a:ea typeface="+mn-lt"/>
                <a:cs typeface="+mn-lt"/>
              </a:rPr>
              <a:t>striping</a:t>
            </a:r>
            <a:r>
              <a:rPr lang="es-ES" sz="1800" dirty="0">
                <a:ea typeface="+mn-lt"/>
                <a:cs typeface="+mn-lt"/>
              </a:rPr>
              <a:t>”. </a:t>
            </a:r>
          </a:p>
          <a:p>
            <a:r>
              <a:rPr lang="es-ES" sz="1800" dirty="0">
                <a:ea typeface="+mn-lt"/>
                <a:cs typeface="+mn-lt"/>
              </a:rPr>
              <a:t>No proporciona redundancia. Mejora el rendimiento, pero no tiene tolerancia a fallos. Si un disco falla, todos los datos en el grupo se pierden</a:t>
            </a:r>
            <a:endParaRPr lang="es-ES" sz="1800" dirty="0">
              <a:cs typeface="Calibri"/>
            </a:endParaRPr>
          </a:p>
        </p:txBody>
      </p:sp>
      <p:cxnSp>
        <p:nvCxnSpPr>
          <p:cNvPr id="18" name="Conector recto de flecha 17">
            <a:extLst>
              <a:ext uri="{FF2B5EF4-FFF2-40B4-BE49-F238E27FC236}">
                <a16:creationId xmlns:a16="http://schemas.microsoft.com/office/drawing/2014/main" id="{DF7095F5-3C16-463C-BAEC-893F77209529}"/>
              </a:ext>
            </a:extLst>
          </p:cNvPr>
          <p:cNvCxnSpPr/>
          <p:nvPr/>
        </p:nvCxnSpPr>
        <p:spPr>
          <a:xfrm flipV="1">
            <a:off x="522516" y="1266371"/>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A9C424A4-21F5-4373-86E8-1BA117BC9E7B}"/>
              </a:ext>
            </a:extLst>
          </p:cNvPr>
          <p:cNvCxnSpPr>
            <a:cxnSpLocks/>
          </p:cNvCxnSpPr>
          <p:nvPr/>
        </p:nvCxnSpPr>
        <p:spPr>
          <a:xfrm flipV="1">
            <a:off x="549729" y="4577442"/>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24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7" name="Freeform: Shape 12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8" name="Freeform: Shape 12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BD3AB54-4104-478F-89B3-2989B33AA251}"/>
              </a:ext>
            </a:extLst>
          </p:cNvPr>
          <p:cNvSpPr>
            <a:spLocks noGrp="1"/>
          </p:cNvSpPr>
          <p:nvPr>
            <p:ph type="title"/>
          </p:nvPr>
        </p:nvSpPr>
        <p:spPr>
          <a:xfrm>
            <a:off x="371094" y="1161288"/>
            <a:ext cx="3438144" cy="1124712"/>
          </a:xfrm>
        </p:spPr>
        <p:txBody>
          <a:bodyPr vert="horz" lIns="91440" tIns="45720" rIns="91440" bIns="45720" rtlCol="0" anchor="b">
            <a:normAutofit/>
          </a:bodyPr>
          <a:lstStyle/>
          <a:p>
            <a:endParaRPr lang="en-US" sz="2800" kern="1200">
              <a:latin typeface="+mj-lt"/>
              <a:cs typeface="Calibri Light"/>
            </a:endParaRPr>
          </a:p>
          <a:p>
            <a:r>
              <a:rPr lang="es-ES" sz="3400">
                <a:cs typeface="Calibri Light"/>
              </a:rPr>
              <a:t>RAID 2</a:t>
            </a:r>
            <a:endParaRPr lang="es-ES" sz="3400"/>
          </a:p>
        </p:txBody>
      </p:sp>
      <p:sp>
        <p:nvSpPr>
          <p:cNvPr id="120" name="Rectangle 12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7" name="Rectangle 1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 name="Content Placeholder 63">
            <a:extLst>
              <a:ext uri="{FF2B5EF4-FFF2-40B4-BE49-F238E27FC236}">
                <a16:creationId xmlns:a16="http://schemas.microsoft.com/office/drawing/2014/main" id="{5C4FD463-0951-4D88-B25E-D51C8284F628}"/>
              </a:ext>
            </a:extLst>
          </p:cNvPr>
          <p:cNvSpPr>
            <a:spLocks noGrp="1"/>
          </p:cNvSpPr>
          <p:nvPr>
            <p:ph idx="1"/>
          </p:nvPr>
        </p:nvSpPr>
        <p:spPr>
          <a:xfrm>
            <a:off x="371094" y="2718054"/>
            <a:ext cx="3438906" cy="3207258"/>
          </a:xfrm>
        </p:spPr>
        <p:txBody>
          <a:bodyPr vert="horz" lIns="91440" tIns="45720" rIns="91440" bIns="45720" rtlCol="0" anchor="t">
            <a:normAutofit lnSpcReduction="10000"/>
          </a:bodyPr>
          <a:lstStyle/>
          <a:p>
            <a:r>
              <a:rPr lang="es-ES" sz="1700">
                <a:cs typeface="Calibri"/>
              </a:rPr>
              <a:t>Llamada código de corrección de error. No es muy típico y raramente se usa. </a:t>
            </a:r>
            <a:endParaRPr lang="es-ES_tradnl" sz="1700">
              <a:cs typeface="Calibri"/>
            </a:endParaRPr>
          </a:p>
          <a:p>
            <a:r>
              <a:rPr lang="es-ES" sz="1700">
                <a:cs typeface="Calibri"/>
              </a:rPr>
              <a:t>Utiliza múltiples discos de los cuales algunos son empleados para códigos de error </a:t>
            </a:r>
            <a:endParaRPr lang="es-ES_tradnl" sz="1700">
              <a:cs typeface="Calibri"/>
            </a:endParaRPr>
          </a:p>
          <a:p>
            <a:r>
              <a:rPr lang="es-ES" sz="1700">
                <a:cs typeface="Calibri"/>
              </a:rPr>
              <a:t>Los códigos de error se usan de referencia de los datos en caso de que falle uno de los discos. </a:t>
            </a:r>
            <a:endParaRPr lang="es-ES_tradnl" sz="1700">
              <a:cs typeface="Calibri"/>
            </a:endParaRPr>
          </a:p>
          <a:p>
            <a:r>
              <a:rPr lang="es-ES" sz="1700">
                <a:cs typeface="Calibri"/>
              </a:rPr>
              <a:t>Este nivel tiene un</a:t>
            </a:r>
            <a:r>
              <a:rPr lang="es-ES" sz="1700" b="1">
                <a:cs typeface="Calibri"/>
              </a:rPr>
              <a:t> costo bastante elevado</a:t>
            </a:r>
            <a:r>
              <a:rPr lang="es-ES" sz="1700">
                <a:cs typeface="Calibri"/>
              </a:rPr>
              <a:t> ya que necesitamos mucho disco para mantener los códigos de error</a:t>
            </a:r>
            <a:endParaRPr lang="es-ES_tradnl" sz="1700">
              <a:cs typeface="Calibri"/>
            </a:endParaRPr>
          </a:p>
        </p:txBody>
      </p:sp>
      <p:pic>
        <p:nvPicPr>
          <p:cNvPr id="3" name="Imagen 7" descr="Gráfico, Diagrama&#10;&#10;Descripción generada automáticamente">
            <a:extLst>
              <a:ext uri="{FF2B5EF4-FFF2-40B4-BE49-F238E27FC236}">
                <a16:creationId xmlns:a16="http://schemas.microsoft.com/office/drawing/2014/main" id="{F23E0743-7A74-4678-BE02-93DC3D88F12D}"/>
              </a:ext>
            </a:extLst>
          </p:cNvPr>
          <p:cNvPicPr>
            <a:picLocks noChangeAspect="1"/>
          </p:cNvPicPr>
          <p:nvPr/>
        </p:nvPicPr>
        <p:blipFill>
          <a:blip r:embed="rId2"/>
          <a:stretch>
            <a:fillRect/>
          </a:stretch>
        </p:blipFill>
        <p:spPr>
          <a:xfrm>
            <a:off x="4898967" y="2159799"/>
            <a:ext cx="6921940" cy="2647643"/>
          </a:xfrm>
          <a:prstGeom prst="rect">
            <a:avLst/>
          </a:prstGeom>
        </p:spPr>
      </p:pic>
    </p:spTree>
    <p:extLst>
      <p:ext uri="{BB962C8B-B14F-4D97-AF65-F5344CB8AC3E}">
        <p14:creationId xmlns:p14="http://schemas.microsoft.com/office/powerpoint/2010/main" val="2768686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BE2DEBC-995F-4466-A732-FDF946BA9E4E}"/>
              </a:ext>
            </a:extLst>
          </p:cNvPr>
          <p:cNvSpPr>
            <a:spLocks noGrp="1"/>
          </p:cNvSpPr>
          <p:nvPr>
            <p:ph type="title"/>
          </p:nvPr>
        </p:nvSpPr>
        <p:spPr>
          <a:xfrm>
            <a:off x="476084" y="536063"/>
            <a:ext cx="1657803" cy="826298"/>
          </a:xfrm>
        </p:spPr>
        <p:txBody>
          <a:bodyPr>
            <a:normAutofit/>
          </a:bodyPr>
          <a:lstStyle/>
          <a:p>
            <a:r>
              <a:rPr lang="es-ES" sz="3400" dirty="0">
                <a:cs typeface="Calibri Light"/>
              </a:rPr>
              <a:t>RAID 3</a:t>
            </a:r>
            <a:endParaRPr lang="es-ES" sz="3400" dirty="0"/>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ángulo 16">
            <a:extLst>
              <a:ext uri="{FF2B5EF4-FFF2-40B4-BE49-F238E27FC236}">
                <a16:creationId xmlns:a16="http://schemas.microsoft.com/office/drawing/2014/main" id="{276E492B-98C7-4537-94E6-417176FC2347}"/>
              </a:ext>
            </a:extLst>
          </p:cNvPr>
          <p:cNvSpPr/>
          <p:nvPr/>
        </p:nvSpPr>
        <p:spPr>
          <a:xfrm>
            <a:off x="-1859" y="3538433"/>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B2647960-E027-4E01-92CE-872199C2B190}"/>
              </a:ext>
            </a:extLst>
          </p:cNvPr>
          <p:cNvSpPr txBox="1"/>
          <p:nvPr/>
        </p:nvSpPr>
        <p:spPr>
          <a:xfrm>
            <a:off x="477644" y="4538989"/>
            <a:ext cx="47769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El nivel RAID 4 es parecido al RAID 3. Los bloques de datos que distribuimos en los diferentes discos son más grandes por lo que se consigue un rendimiento superior en las escrituras.</a:t>
            </a:r>
            <a:endParaRPr lang="es-ES" dirty="0">
              <a:cs typeface="Calibri"/>
            </a:endParaRPr>
          </a:p>
        </p:txBody>
      </p:sp>
      <p:sp>
        <p:nvSpPr>
          <p:cNvPr id="26" name="CuadroTexto 25">
            <a:extLst>
              <a:ext uri="{FF2B5EF4-FFF2-40B4-BE49-F238E27FC236}">
                <a16:creationId xmlns:a16="http://schemas.microsoft.com/office/drawing/2014/main" id="{742786C4-AF1D-4BEF-A44F-FBD6E085C15D}"/>
              </a:ext>
            </a:extLst>
          </p:cNvPr>
          <p:cNvSpPr txBox="1"/>
          <p:nvPr/>
        </p:nvSpPr>
        <p:spPr>
          <a:xfrm>
            <a:off x="480022" y="3534660"/>
            <a:ext cx="274320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400" dirty="0">
                <a:latin typeface="Calibri Light"/>
                <a:ea typeface="+mn-lt"/>
                <a:cs typeface="+mn-lt"/>
              </a:rPr>
              <a:t>RAID 4</a:t>
            </a:r>
            <a:endParaRPr lang="es-ES" sz="3400" dirty="0">
              <a:latin typeface="Calibri Light"/>
              <a:cs typeface="Calibri"/>
            </a:endParaRPr>
          </a:p>
        </p:txBody>
      </p:sp>
      <p:sp>
        <p:nvSpPr>
          <p:cNvPr id="31" name="Rectángulo 30">
            <a:extLst>
              <a:ext uri="{FF2B5EF4-FFF2-40B4-BE49-F238E27FC236}">
                <a16:creationId xmlns:a16="http://schemas.microsoft.com/office/drawing/2014/main" id="{6582DB59-BD44-4025-B58E-89D6F2A2FEBF}"/>
              </a:ext>
            </a:extLst>
          </p:cNvPr>
          <p:cNvSpPr/>
          <p:nvPr/>
        </p:nvSpPr>
        <p:spPr>
          <a:xfrm>
            <a:off x="383788" y="2028592"/>
            <a:ext cx="5380462" cy="167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D6E86805-EC52-441D-89E4-B6C44224AC4A}"/>
              </a:ext>
            </a:extLst>
          </p:cNvPr>
          <p:cNvSpPr/>
          <p:nvPr/>
        </p:nvSpPr>
        <p:spPr>
          <a:xfrm flipH="1" flipV="1">
            <a:off x="-6284" y="764788"/>
            <a:ext cx="204219" cy="1421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A73BA5EC-325B-40BA-8817-6BB7BCFE0D58}"/>
              </a:ext>
            </a:extLst>
          </p:cNvPr>
          <p:cNvSpPr/>
          <p:nvPr/>
        </p:nvSpPr>
        <p:spPr>
          <a:xfrm>
            <a:off x="-11628" y="620751"/>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F8510A89-248A-414C-8E85-6887F4952FA2}"/>
              </a:ext>
            </a:extLst>
          </p:cNvPr>
          <p:cNvSpPr>
            <a:spLocks noGrp="1"/>
          </p:cNvSpPr>
          <p:nvPr>
            <p:ph idx="1"/>
          </p:nvPr>
        </p:nvSpPr>
        <p:spPr>
          <a:xfrm>
            <a:off x="438912" y="1536879"/>
            <a:ext cx="4832803" cy="1973083"/>
          </a:xfrm>
        </p:spPr>
        <p:txBody>
          <a:bodyPr vert="horz" lIns="91440" tIns="45720" rIns="91440" bIns="45720" rtlCol="0" anchor="t">
            <a:normAutofit/>
          </a:bodyPr>
          <a:lstStyle/>
          <a:p>
            <a:r>
              <a:rPr lang="es-ES" sz="1800" dirty="0">
                <a:ea typeface="+mn-lt"/>
                <a:cs typeface="+mn-lt"/>
              </a:rPr>
              <a:t>Tampoco se usa demasiado. Emplea múltiples discos para hacer el “</a:t>
            </a:r>
            <a:r>
              <a:rPr lang="es-ES" sz="1800" dirty="0" err="1">
                <a:ea typeface="+mn-lt"/>
                <a:cs typeface="+mn-lt"/>
              </a:rPr>
              <a:t>striping</a:t>
            </a:r>
            <a:r>
              <a:rPr lang="es-ES" sz="1800" dirty="0">
                <a:ea typeface="+mn-lt"/>
                <a:cs typeface="+mn-lt"/>
              </a:rPr>
              <a:t>”, como en el nivel RAID 2, pero sólo hace falta un disco nada más para mantener la paridad por lo que reducimos el costo en discos.</a:t>
            </a:r>
            <a:endParaRPr lang="es-ES" sz="1800" dirty="0">
              <a:cs typeface="Calibri"/>
            </a:endParaRPr>
          </a:p>
        </p:txBody>
      </p:sp>
      <p:cxnSp>
        <p:nvCxnSpPr>
          <p:cNvPr id="18" name="Conector recto de flecha 17">
            <a:extLst>
              <a:ext uri="{FF2B5EF4-FFF2-40B4-BE49-F238E27FC236}">
                <a16:creationId xmlns:a16="http://schemas.microsoft.com/office/drawing/2014/main" id="{DF7095F5-3C16-463C-BAEC-893F77209529}"/>
              </a:ext>
            </a:extLst>
          </p:cNvPr>
          <p:cNvCxnSpPr/>
          <p:nvPr/>
        </p:nvCxnSpPr>
        <p:spPr>
          <a:xfrm flipV="1">
            <a:off x="522516" y="1266371"/>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A9C424A4-21F5-4373-86E8-1BA117BC9E7B}"/>
              </a:ext>
            </a:extLst>
          </p:cNvPr>
          <p:cNvCxnSpPr>
            <a:cxnSpLocks/>
          </p:cNvCxnSpPr>
          <p:nvPr/>
        </p:nvCxnSpPr>
        <p:spPr>
          <a:xfrm flipV="1">
            <a:off x="549729" y="4196442"/>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5" name="Imagen 5" descr="Diagrama&#10;&#10;Descripción generada automáticamente">
            <a:extLst>
              <a:ext uri="{FF2B5EF4-FFF2-40B4-BE49-F238E27FC236}">
                <a16:creationId xmlns:a16="http://schemas.microsoft.com/office/drawing/2014/main" id="{70D48A43-85F1-4B2D-8ED7-F4AC8EA3F7BA}"/>
              </a:ext>
            </a:extLst>
          </p:cNvPr>
          <p:cNvPicPr>
            <a:picLocks noChangeAspect="1"/>
          </p:cNvPicPr>
          <p:nvPr/>
        </p:nvPicPr>
        <p:blipFill>
          <a:blip r:embed="rId2"/>
          <a:stretch>
            <a:fillRect/>
          </a:stretch>
        </p:blipFill>
        <p:spPr>
          <a:xfrm>
            <a:off x="7049477" y="1813107"/>
            <a:ext cx="4296508" cy="2772630"/>
          </a:xfrm>
          <a:prstGeom prst="rect">
            <a:avLst/>
          </a:prstGeom>
        </p:spPr>
      </p:pic>
    </p:spTree>
    <p:extLst>
      <p:ext uri="{BB962C8B-B14F-4D97-AF65-F5344CB8AC3E}">
        <p14:creationId xmlns:p14="http://schemas.microsoft.com/office/powerpoint/2010/main" val="4260154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BE2DEBC-995F-4466-A732-FDF946BA9E4E}"/>
              </a:ext>
            </a:extLst>
          </p:cNvPr>
          <p:cNvSpPr>
            <a:spLocks noGrp="1"/>
          </p:cNvSpPr>
          <p:nvPr>
            <p:ph type="title"/>
          </p:nvPr>
        </p:nvSpPr>
        <p:spPr>
          <a:xfrm>
            <a:off x="476084" y="536063"/>
            <a:ext cx="1657803" cy="826298"/>
          </a:xfrm>
        </p:spPr>
        <p:txBody>
          <a:bodyPr>
            <a:normAutofit/>
          </a:bodyPr>
          <a:lstStyle/>
          <a:p>
            <a:r>
              <a:rPr lang="es-ES" sz="3400" dirty="0">
                <a:cs typeface="Calibri Light"/>
              </a:rPr>
              <a:t>RAID 5 </a:t>
            </a:r>
            <a:endParaRPr lang="es-ES" sz="3400" dirty="0"/>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ángulo 16">
            <a:extLst>
              <a:ext uri="{FF2B5EF4-FFF2-40B4-BE49-F238E27FC236}">
                <a16:creationId xmlns:a16="http://schemas.microsoft.com/office/drawing/2014/main" id="{276E492B-98C7-4537-94E6-417176FC2347}"/>
              </a:ext>
            </a:extLst>
          </p:cNvPr>
          <p:cNvSpPr/>
          <p:nvPr/>
        </p:nvSpPr>
        <p:spPr>
          <a:xfrm>
            <a:off x="-1859" y="3851048"/>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B2647960-E027-4E01-92CE-872199C2B190}"/>
              </a:ext>
            </a:extLst>
          </p:cNvPr>
          <p:cNvSpPr txBox="1"/>
          <p:nvPr/>
        </p:nvSpPr>
        <p:spPr>
          <a:xfrm>
            <a:off x="477644" y="4851604"/>
            <a:ext cx="49039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Es igual que el nivel 5 solo que ofrece más tolerancia a los fallos al implementar un segundo esquema de paridad. </a:t>
            </a:r>
          </a:p>
          <a:p>
            <a:pPr marL="285750" indent="-285750">
              <a:buFont typeface="Arial"/>
              <a:buChar char="•"/>
            </a:pPr>
            <a:r>
              <a:rPr lang="es-ES" dirty="0">
                <a:ea typeface="+mn-lt"/>
                <a:cs typeface="+mn-lt"/>
              </a:rPr>
              <a:t>Esto resulta bastante más caro que los anteriores niveles por lo que no se utiliza tanto.</a:t>
            </a:r>
            <a:endParaRPr lang="es-ES">
              <a:cs typeface="Calibri"/>
            </a:endParaRPr>
          </a:p>
        </p:txBody>
      </p:sp>
      <p:sp>
        <p:nvSpPr>
          <p:cNvPr id="26" name="CuadroTexto 25">
            <a:extLst>
              <a:ext uri="{FF2B5EF4-FFF2-40B4-BE49-F238E27FC236}">
                <a16:creationId xmlns:a16="http://schemas.microsoft.com/office/drawing/2014/main" id="{742786C4-AF1D-4BEF-A44F-FBD6E085C15D}"/>
              </a:ext>
            </a:extLst>
          </p:cNvPr>
          <p:cNvSpPr txBox="1"/>
          <p:nvPr/>
        </p:nvSpPr>
        <p:spPr>
          <a:xfrm>
            <a:off x="480022" y="3847275"/>
            <a:ext cx="274320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400" dirty="0">
                <a:latin typeface="Calibri Light"/>
                <a:ea typeface="+mn-lt"/>
                <a:cs typeface="+mn-lt"/>
              </a:rPr>
              <a:t>RAID 6</a:t>
            </a:r>
            <a:endParaRPr lang="es-ES" sz="3400" dirty="0">
              <a:latin typeface="Calibri Light"/>
              <a:cs typeface="Calibri"/>
            </a:endParaRPr>
          </a:p>
        </p:txBody>
      </p:sp>
      <p:sp>
        <p:nvSpPr>
          <p:cNvPr id="31" name="Rectángulo 30">
            <a:extLst>
              <a:ext uri="{FF2B5EF4-FFF2-40B4-BE49-F238E27FC236}">
                <a16:creationId xmlns:a16="http://schemas.microsoft.com/office/drawing/2014/main" id="{6582DB59-BD44-4025-B58E-89D6F2A2FEBF}"/>
              </a:ext>
            </a:extLst>
          </p:cNvPr>
          <p:cNvSpPr/>
          <p:nvPr/>
        </p:nvSpPr>
        <p:spPr>
          <a:xfrm>
            <a:off x="383788" y="2028592"/>
            <a:ext cx="5380462" cy="167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D6E86805-EC52-441D-89E4-B6C44224AC4A}"/>
              </a:ext>
            </a:extLst>
          </p:cNvPr>
          <p:cNvSpPr/>
          <p:nvPr/>
        </p:nvSpPr>
        <p:spPr>
          <a:xfrm flipH="1" flipV="1">
            <a:off x="-6284" y="764788"/>
            <a:ext cx="204219" cy="1421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A73BA5EC-325B-40BA-8817-6BB7BCFE0D58}"/>
              </a:ext>
            </a:extLst>
          </p:cNvPr>
          <p:cNvSpPr/>
          <p:nvPr/>
        </p:nvSpPr>
        <p:spPr>
          <a:xfrm>
            <a:off x="-11628" y="620751"/>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5" descr="Imagen que contiene computadora, alimentos, tabla, grupo&#10;&#10;Descripción generada automáticamente">
            <a:extLst>
              <a:ext uri="{FF2B5EF4-FFF2-40B4-BE49-F238E27FC236}">
                <a16:creationId xmlns:a16="http://schemas.microsoft.com/office/drawing/2014/main" id="{BAF9DE5F-6245-458F-87BE-119830E7F5DB}"/>
              </a:ext>
            </a:extLst>
          </p:cNvPr>
          <p:cNvPicPr>
            <a:picLocks noGrp="1" noChangeAspect="1"/>
          </p:cNvPicPr>
          <p:nvPr>
            <p:ph idx="1"/>
          </p:nvPr>
        </p:nvPicPr>
        <p:blipFill>
          <a:blip r:embed="rId2"/>
          <a:stretch>
            <a:fillRect/>
          </a:stretch>
        </p:blipFill>
        <p:spPr>
          <a:xfrm>
            <a:off x="7528959" y="706495"/>
            <a:ext cx="3069400" cy="2256390"/>
          </a:xfrm>
        </p:spPr>
      </p:pic>
      <p:cxnSp>
        <p:nvCxnSpPr>
          <p:cNvPr id="18" name="Conector recto de flecha 17">
            <a:extLst>
              <a:ext uri="{FF2B5EF4-FFF2-40B4-BE49-F238E27FC236}">
                <a16:creationId xmlns:a16="http://schemas.microsoft.com/office/drawing/2014/main" id="{DF7095F5-3C16-463C-BAEC-893F77209529}"/>
              </a:ext>
            </a:extLst>
          </p:cNvPr>
          <p:cNvCxnSpPr/>
          <p:nvPr/>
        </p:nvCxnSpPr>
        <p:spPr>
          <a:xfrm flipV="1">
            <a:off x="522516" y="1266371"/>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A9C424A4-21F5-4373-86E8-1BA117BC9E7B}"/>
              </a:ext>
            </a:extLst>
          </p:cNvPr>
          <p:cNvCxnSpPr>
            <a:cxnSpLocks/>
          </p:cNvCxnSpPr>
          <p:nvPr/>
        </p:nvCxnSpPr>
        <p:spPr>
          <a:xfrm flipV="1">
            <a:off x="549729" y="4509057"/>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6" name="Imagen 6" descr="Interfaz de usuario gráfica, Aplicación&#10;&#10;Descripción generada automáticamente">
            <a:extLst>
              <a:ext uri="{FF2B5EF4-FFF2-40B4-BE49-F238E27FC236}">
                <a16:creationId xmlns:a16="http://schemas.microsoft.com/office/drawing/2014/main" id="{45D53936-FFC0-46AD-B7EE-EA22B44A2F23}"/>
              </a:ext>
            </a:extLst>
          </p:cNvPr>
          <p:cNvPicPr>
            <a:picLocks noChangeAspect="1"/>
          </p:cNvPicPr>
          <p:nvPr/>
        </p:nvPicPr>
        <p:blipFill>
          <a:blip r:embed="rId3"/>
          <a:stretch>
            <a:fillRect/>
          </a:stretch>
        </p:blipFill>
        <p:spPr>
          <a:xfrm>
            <a:off x="7498861" y="3505261"/>
            <a:ext cx="3133969" cy="2280017"/>
          </a:xfrm>
          <a:prstGeom prst="rect">
            <a:avLst/>
          </a:prstGeom>
        </p:spPr>
      </p:pic>
      <p:sp>
        <p:nvSpPr>
          <p:cNvPr id="7" name="CuadroTexto 6">
            <a:extLst>
              <a:ext uri="{FF2B5EF4-FFF2-40B4-BE49-F238E27FC236}">
                <a16:creationId xmlns:a16="http://schemas.microsoft.com/office/drawing/2014/main" id="{0B369358-FEA0-451B-A037-D07546CFA911}"/>
              </a:ext>
            </a:extLst>
          </p:cNvPr>
          <p:cNvSpPr txBox="1"/>
          <p:nvPr/>
        </p:nvSpPr>
        <p:spPr>
          <a:xfrm>
            <a:off x="484554" y="1412631"/>
            <a:ext cx="5126892" cy="20117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_tradnl" dirty="0"/>
              <a:t>Es la más popular de todas las implementaciones. </a:t>
            </a:r>
            <a:endParaRPr lang="es-ES"/>
          </a:p>
          <a:p>
            <a:pPr marL="285750" indent="-285750">
              <a:buFont typeface="Arial"/>
              <a:buChar char="•"/>
            </a:pPr>
            <a:r>
              <a:rPr lang="es-ES_tradnl" dirty="0"/>
              <a:t>En RAID 5 los datos y la paridad son guardados en los mismos discos, por lo que conseguimos aumentar la velocidad de demanda, ya que cada disco puede satisfacer una demanda independientemente de los demás. </a:t>
            </a:r>
            <a:endParaRPr lang="es-ES"/>
          </a:p>
          <a:p>
            <a:pPr marL="285750" indent="-285750">
              <a:buFont typeface="Arial"/>
              <a:buChar char="•"/>
            </a:pPr>
            <a:r>
              <a:rPr lang="es-ES_tradnl" dirty="0"/>
              <a:t>También ofrece una buena tolerancia a los fallos.</a:t>
            </a:r>
            <a:endParaRPr lang="es-ES">
              <a:cs typeface="Calibri"/>
            </a:endParaRPr>
          </a:p>
        </p:txBody>
      </p:sp>
    </p:spTree>
    <p:extLst>
      <p:ext uri="{BB962C8B-B14F-4D97-AF65-F5344CB8AC3E}">
        <p14:creationId xmlns:p14="http://schemas.microsoft.com/office/powerpoint/2010/main" val="1464299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magen que contiene electrónica, tabla, cd, plato&#10;&#10;Descripción generada automáticamente">
            <a:extLst>
              <a:ext uri="{FF2B5EF4-FFF2-40B4-BE49-F238E27FC236}">
                <a16:creationId xmlns:a16="http://schemas.microsoft.com/office/drawing/2014/main" id="{FA9F2D84-7431-4F15-B419-F442979F3B9A}"/>
              </a:ext>
            </a:extLst>
          </p:cNvPr>
          <p:cNvPicPr>
            <a:picLocks noChangeAspect="1"/>
          </p:cNvPicPr>
          <p:nvPr/>
        </p:nvPicPr>
        <p:blipFill rotWithShape="1">
          <a:blip r:embed="rId2"/>
          <a:srcRect t="9091" r="23298"/>
          <a:stretch/>
        </p:blipFill>
        <p:spPr>
          <a:xfrm>
            <a:off x="3469059" y="9"/>
            <a:ext cx="8722941"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C6641DF-AA51-46EC-B452-4D7C2A1D1205}"/>
              </a:ext>
            </a:extLst>
          </p:cNvPr>
          <p:cNvSpPr>
            <a:spLocks noGrp="1"/>
          </p:cNvSpPr>
          <p:nvPr>
            <p:ph type="title"/>
          </p:nvPr>
        </p:nvSpPr>
        <p:spPr>
          <a:xfrm>
            <a:off x="371094" y="1161288"/>
            <a:ext cx="3438144" cy="1124712"/>
          </a:xfrm>
        </p:spPr>
        <p:txBody>
          <a:bodyPr anchor="b">
            <a:normAutofit/>
          </a:bodyPr>
          <a:lstStyle/>
          <a:p>
            <a:r>
              <a:rPr lang="es-ES" sz="2800">
                <a:cs typeface="Calibri Light"/>
              </a:rPr>
              <a:t>Dispositivos ópticos</a:t>
            </a:r>
            <a:endParaRPr lang="es-ES" sz="280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46F7AF62-E2F6-411E-B164-36E06541564C}"/>
              </a:ext>
            </a:extLst>
          </p:cNvPr>
          <p:cNvSpPr>
            <a:spLocks noGrp="1"/>
          </p:cNvSpPr>
          <p:nvPr>
            <p:ph idx="1"/>
          </p:nvPr>
        </p:nvSpPr>
        <p:spPr>
          <a:xfrm>
            <a:off x="371094" y="2718054"/>
            <a:ext cx="3438906" cy="3207258"/>
          </a:xfrm>
        </p:spPr>
        <p:txBody>
          <a:bodyPr anchor="t">
            <a:normAutofit fontScale="92500" lnSpcReduction="10000"/>
          </a:bodyPr>
          <a:lstStyle/>
          <a:p>
            <a:r>
              <a:rPr lang="es-ES_tradnl" sz="1700" dirty="0">
                <a:ea typeface="+mn-lt"/>
                <a:cs typeface="+mn-lt"/>
              </a:rPr>
              <a:t>Los dispositivos de almacenamiento óptico se utilizan para leer y escribir información enorme en ellos y almacenarlos de forma compacta. Se puede almacenar una gran cantidad de información en un dispositivo de almacenamiento óptico liviano y de bajo costo y se puede transportar fácilmente de un lugar a otro. La información almacenada en estos dispositivos se lee utilizando un rayo láser que se dirige a los puntos presentes en los dispositivos y lee información de ellos.</a:t>
            </a:r>
            <a:endParaRPr lang="es-ES_tradnl" sz="1700" dirty="0"/>
          </a:p>
        </p:txBody>
      </p:sp>
    </p:spTree>
    <p:extLst>
      <p:ext uri="{BB962C8B-B14F-4D97-AF65-F5344CB8AC3E}">
        <p14:creationId xmlns:p14="http://schemas.microsoft.com/office/powerpoint/2010/main" val="3899380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BE2DEBC-995F-4466-A732-FDF946BA9E4E}"/>
              </a:ext>
            </a:extLst>
          </p:cNvPr>
          <p:cNvSpPr>
            <a:spLocks noGrp="1"/>
          </p:cNvSpPr>
          <p:nvPr>
            <p:ph type="title"/>
          </p:nvPr>
        </p:nvSpPr>
        <p:spPr>
          <a:xfrm>
            <a:off x="476084" y="536063"/>
            <a:ext cx="1657803" cy="826298"/>
          </a:xfrm>
        </p:spPr>
        <p:txBody>
          <a:bodyPr>
            <a:normAutofit fontScale="90000"/>
          </a:bodyPr>
          <a:lstStyle/>
          <a:p>
            <a:r>
              <a:rPr lang="es-ES" sz="3400">
                <a:cs typeface="Calibri Light"/>
              </a:rPr>
              <a:t>CD-ROM</a:t>
            </a:r>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ángulo 16">
            <a:extLst>
              <a:ext uri="{FF2B5EF4-FFF2-40B4-BE49-F238E27FC236}">
                <a16:creationId xmlns:a16="http://schemas.microsoft.com/office/drawing/2014/main" id="{276E492B-98C7-4537-94E6-417176FC2347}"/>
              </a:ext>
            </a:extLst>
          </p:cNvPr>
          <p:cNvSpPr/>
          <p:nvPr/>
        </p:nvSpPr>
        <p:spPr>
          <a:xfrm>
            <a:off x="-1859" y="3919433"/>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B2647960-E027-4E01-92CE-872199C2B190}"/>
              </a:ext>
            </a:extLst>
          </p:cNvPr>
          <p:cNvSpPr txBox="1"/>
          <p:nvPr/>
        </p:nvSpPr>
        <p:spPr>
          <a:xfrm>
            <a:off x="477644" y="4919989"/>
            <a:ext cx="477696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ea typeface="+mn-lt"/>
                <a:cs typeface="+mn-lt"/>
              </a:rPr>
              <a:t>Significa memoria de sólo lectura de disco de vídeo digital. Al igual que ocurre con los CD-ROM, la información almacenada en un DVD-ROM no se puede borrar. Un solo DVDROM puede almacenar hasta 7 veces más información que un CDROM</a:t>
            </a:r>
            <a:endParaRPr lang="es-ES">
              <a:cs typeface="Calibri"/>
            </a:endParaRPr>
          </a:p>
        </p:txBody>
      </p:sp>
      <p:sp>
        <p:nvSpPr>
          <p:cNvPr id="26" name="CuadroTexto 25">
            <a:extLst>
              <a:ext uri="{FF2B5EF4-FFF2-40B4-BE49-F238E27FC236}">
                <a16:creationId xmlns:a16="http://schemas.microsoft.com/office/drawing/2014/main" id="{742786C4-AF1D-4BEF-A44F-FBD6E085C15D}"/>
              </a:ext>
            </a:extLst>
          </p:cNvPr>
          <p:cNvSpPr txBox="1"/>
          <p:nvPr/>
        </p:nvSpPr>
        <p:spPr>
          <a:xfrm>
            <a:off x="480022" y="3915660"/>
            <a:ext cx="274320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400">
                <a:latin typeface="Calibri Light"/>
                <a:cs typeface="Calibri"/>
              </a:rPr>
              <a:t>DVD-ROM</a:t>
            </a:r>
          </a:p>
        </p:txBody>
      </p:sp>
      <p:sp>
        <p:nvSpPr>
          <p:cNvPr id="31" name="Rectángulo 30">
            <a:extLst>
              <a:ext uri="{FF2B5EF4-FFF2-40B4-BE49-F238E27FC236}">
                <a16:creationId xmlns:a16="http://schemas.microsoft.com/office/drawing/2014/main" id="{6582DB59-BD44-4025-B58E-89D6F2A2FEBF}"/>
              </a:ext>
            </a:extLst>
          </p:cNvPr>
          <p:cNvSpPr/>
          <p:nvPr/>
        </p:nvSpPr>
        <p:spPr>
          <a:xfrm>
            <a:off x="383788" y="2028592"/>
            <a:ext cx="5380462" cy="167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D6E86805-EC52-441D-89E4-B6C44224AC4A}"/>
              </a:ext>
            </a:extLst>
          </p:cNvPr>
          <p:cNvSpPr/>
          <p:nvPr/>
        </p:nvSpPr>
        <p:spPr>
          <a:xfrm flipH="1" flipV="1">
            <a:off x="-6284" y="764788"/>
            <a:ext cx="204219" cy="1421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A73BA5EC-325B-40BA-8817-6BB7BCFE0D58}"/>
              </a:ext>
            </a:extLst>
          </p:cNvPr>
          <p:cNvSpPr/>
          <p:nvPr/>
        </p:nvSpPr>
        <p:spPr>
          <a:xfrm>
            <a:off x="-1859" y="620751"/>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F8510A89-248A-414C-8E85-6887F4952FA2}"/>
              </a:ext>
            </a:extLst>
          </p:cNvPr>
          <p:cNvSpPr>
            <a:spLocks noGrp="1"/>
          </p:cNvSpPr>
          <p:nvPr>
            <p:ph idx="1"/>
          </p:nvPr>
        </p:nvSpPr>
        <p:spPr>
          <a:xfrm>
            <a:off x="438912" y="1536879"/>
            <a:ext cx="4832803" cy="1973083"/>
          </a:xfrm>
        </p:spPr>
        <p:txBody>
          <a:bodyPr vert="horz" lIns="91440" tIns="45720" rIns="91440" bIns="45720" rtlCol="0" anchor="t">
            <a:normAutofit/>
          </a:bodyPr>
          <a:lstStyle/>
          <a:p>
            <a:r>
              <a:rPr lang="es-ES" sz="1800">
                <a:ea typeface="+mn-lt"/>
                <a:cs typeface="+mn-lt"/>
              </a:rPr>
              <a:t>Son las siglas de Compact Disc </a:t>
            </a:r>
            <a:r>
              <a:rPr lang="es-ES" sz="1800" err="1">
                <a:ea typeface="+mn-lt"/>
                <a:cs typeface="+mn-lt"/>
              </a:rPr>
              <a:t>Read-Only</a:t>
            </a:r>
            <a:r>
              <a:rPr lang="es-ES" sz="1800">
                <a:ea typeface="+mn-lt"/>
                <a:cs typeface="+mn-lt"/>
              </a:rPr>
              <a:t> </a:t>
            </a:r>
            <a:r>
              <a:rPr lang="es-ES" sz="1800" err="1">
                <a:ea typeface="+mn-lt"/>
                <a:cs typeface="+mn-lt"/>
              </a:rPr>
              <a:t>Memory</a:t>
            </a:r>
            <a:r>
              <a:rPr lang="es-ES" sz="1800">
                <a:ea typeface="+mn-lt"/>
                <a:cs typeface="+mn-lt"/>
              </a:rPr>
              <a:t>. No se puede modificar ni borrar, de ahí lo de “</a:t>
            </a:r>
            <a:r>
              <a:rPr lang="es-ES" sz="1800" err="1">
                <a:ea typeface="+mn-lt"/>
                <a:cs typeface="+mn-lt"/>
              </a:rPr>
              <a:t>Read-Only</a:t>
            </a:r>
            <a:r>
              <a:rPr lang="es-ES" sz="1800">
                <a:ea typeface="+mn-lt"/>
                <a:cs typeface="+mn-lt"/>
              </a:rPr>
              <a:t> </a:t>
            </a:r>
            <a:r>
              <a:rPr lang="es-ES" sz="1800" err="1">
                <a:ea typeface="+mn-lt"/>
                <a:cs typeface="+mn-lt"/>
              </a:rPr>
              <a:t>Memory</a:t>
            </a:r>
            <a:r>
              <a:rPr lang="es-ES" sz="1800">
                <a:ea typeface="+mn-lt"/>
                <a:cs typeface="+mn-lt"/>
              </a:rPr>
              <a:t>”. Esta característica del CD-ROM y su gran capacidad de almacenamiento nos permite almacenar una gran cantidad de datos. </a:t>
            </a:r>
            <a:endParaRPr lang="es-ES" sz="1800">
              <a:cs typeface="Calibri"/>
            </a:endParaRPr>
          </a:p>
        </p:txBody>
      </p:sp>
      <p:cxnSp>
        <p:nvCxnSpPr>
          <p:cNvPr id="18" name="Conector recto de flecha 17">
            <a:extLst>
              <a:ext uri="{FF2B5EF4-FFF2-40B4-BE49-F238E27FC236}">
                <a16:creationId xmlns:a16="http://schemas.microsoft.com/office/drawing/2014/main" id="{DF7095F5-3C16-463C-BAEC-893F77209529}"/>
              </a:ext>
            </a:extLst>
          </p:cNvPr>
          <p:cNvCxnSpPr/>
          <p:nvPr/>
        </p:nvCxnSpPr>
        <p:spPr>
          <a:xfrm flipV="1">
            <a:off x="522516" y="1266371"/>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A9C424A4-21F5-4373-86E8-1BA117BC9E7B}"/>
              </a:ext>
            </a:extLst>
          </p:cNvPr>
          <p:cNvCxnSpPr>
            <a:cxnSpLocks/>
          </p:cNvCxnSpPr>
          <p:nvPr/>
        </p:nvCxnSpPr>
        <p:spPr>
          <a:xfrm flipV="1">
            <a:off x="549729" y="4577442"/>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6" name="Imagen 6">
            <a:extLst>
              <a:ext uri="{FF2B5EF4-FFF2-40B4-BE49-F238E27FC236}">
                <a16:creationId xmlns:a16="http://schemas.microsoft.com/office/drawing/2014/main" id="{5F0F7014-90DC-4249-AF30-58BE473170C1}"/>
              </a:ext>
            </a:extLst>
          </p:cNvPr>
          <p:cNvPicPr>
            <a:picLocks noChangeAspect="1"/>
          </p:cNvPicPr>
          <p:nvPr/>
        </p:nvPicPr>
        <p:blipFill>
          <a:blip r:embed="rId2"/>
          <a:stretch>
            <a:fillRect/>
          </a:stretch>
        </p:blipFill>
        <p:spPr>
          <a:xfrm>
            <a:off x="8097508" y="954387"/>
            <a:ext cx="2323021" cy="2346924"/>
          </a:xfrm>
          <a:prstGeom prst="rect">
            <a:avLst/>
          </a:prstGeom>
        </p:spPr>
      </p:pic>
      <p:pic>
        <p:nvPicPr>
          <p:cNvPr id="7" name="Imagen 7">
            <a:extLst>
              <a:ext uri="{FF2B5EF4-FFF2-40B4-BE49-F238E27FC236}">
                <a16:creationId xmlns:a16="http://schemas.microsoft.com/office/drawing/2014/main" id="{09AA7623-17B6-4488-B92A-C3EF868A96C2}"/>
              </a:ext>
            </a:extLst>
          </p:cNvPr>
          <p:cNvPicPr>
            <a:picLocks noChangeAspect="1"/>
          </p:cNvPicPr>
          <p:nvPr/>
        </p:nvPicPr>
        <p:blipFill>
          <a:blip r:embed="rId3"/>
          <a:stretch>
            <a:fillRect/>
          </a:stretch>
        </p:blipFill>
        <p:spPr>
          <a:xfrm>
            <a:off x="8078278" y="4265851"/>
            <a:ext cx="2433368" cy="2423844"/>
          </a:xfrm>
          <a:prstGeom prst="rect">
            <a:avLst/>
          </a:prstGeom>
        </p:spPr>
      </p:pic>
    </p:spTree>
    <p:extLst>
      <p:ext uri="{BB962C8B-B14F-4D97-AF65-F5344CB8AC3E}">
        <p14:creationId xmlns:p14="http://schemas.microsoft.com/office/powerpoint/2010/main" val="2781571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BE2DEBC-995F-4466-A732-FDF946BA9E4E}"/>
              </a:ext>
            </a:extLst>
          </p:cNvPr>
          <p:cNvSpPr>
            <a:spLocks noGrp="1"/>
          </p:cNvSpPr>
          <p:nvPr>
            <p:ph type="title"/>
          </p:nvPr>
        </p:nvSpPr>
        <p:spPr>
          <a:xfrm>
            <a:off x="476084" y="536063"/>
            <a:ext cx="1657803" cy="826298"/>
          </a:xfrm>
        </p:spPr>
        <p:txBody>
          <a:bodyPr>
            <a:normAutofit fontScale="90000"/>
          </a:bodyPr>
          <a:lstStyle/>
          <a:p>
            <a:r>
              <a:rPr lang="es-ES" sz="3400">
                <a:cs typeface="Calibri Light"/>
              </a:rPr>
              <a:t>Blue-Ray</a:t>
            </a:r>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ángulo 16">
            <a:extLst>
              <a:ext uri="{FF2B5EF4-FFF2-40B4-BE49-F238E27FC236}">
                <a16:creationId xmlns:a16="http://schemas.microsoft.com/office/drawing/2014/main" id="{276E492B-98C7-4537-94E6-417176FC2347}"/>
              </a:ext>
            </a:extLst>
          </p:cNvPr>
          <p:cNvSpPr/>
          <p:nvPr/>
        </p:nvSpPr>
        <p:spPr>
          <a:xfrm>
            <a:off x="-1859" y="3919433"/>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B2647960-E027-4E01-92CE-872199C2B190}"/>
              </a:ext>
            </a:extLst>
          </p:cNvPr>
          <p:cNvSpPr txBox="1"/>
          <p:nvPr/>
        </p:nvSpPr>
        <p:spPr>
          <a:xfrm>
            <a:off x="477644" y="4919989"/>
            <a:ext cx="477696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ea typeface="+mn-lt"/>
                <a:cs typeface="+mn-lt"/>
              </a:rPr>
              <a:t>Significa memoria de acceso aleatorio de disco de vídeo digital. Llegó como una modificación de los dispositivos de almacenamiento mencionados anteriormente, ya que permite modificar y reescribir datos en él. </a:t>
            </a:r>
          </a:p>
        </p:txBody>
      </p:sp>
      <p:sp>
        <p:nvSpPr>
          <p:cNvPr id="26" name="CuadroTexto 25">
            <a:extLst>
              <a:ext uri="{FF2B5EF4-FFF2-40B4-BE49-F238E27FC236}">
                <a16:creationId xmlns:a16="http://schemas.microsoft.com/office/drawing/2014/main" id="{742786C4-AF1D-4BEF-A44F-FBD6E085C15D}"/>
              </a:ext>
            </a:extLst>
          </p:cNvPr>
          <p:cNvSpPr txBox="1"/>
          <p:nvPr/>
        </p:nvSpPr>
        <p:spPr>
          <a:xfrm>
            <a:off x="480022" y="3915660"/>
            <a:ext cx="274320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400">
                <a:latin typeface="Calibri Light"/>
                <a:cs typeface="Calibri"/>
              </a:rPr>
              <a:t>DVD-RAM</a:t>
            </a:r>
          </a:p>
        </p:txBody>
      </p:sp>
      <p:sp>
        <p:nvSpPr>
          <p:cNvPr id="31" name="Rectángulo 30">
            <a:extLst>
              <a:ext uri="{FF2B5EF4-FFF2-40B4-BE49-F238E27FC236}">
                <a16:creationId xmlns:a16="http://schemas.microsoft.com/office/drawing/2014/main" id="{6582DB59-BD44-4025-B58E-89D6F2A2FEBF}"/>
              </a:ext>
            </a:extLst>
          </p:cNvPr>
          <p:cNvSpPr/>
          <p:nvPr/>
        </p:nvSpPr>
        <p:spPr>
          <a:xfrm>
            <a:off x="383788" y="2028592"/>
            <a:ext cx="5380462" cy="167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D6E86805-EC52-441D-89E4-B6C44224AC4A}"/>
              </a:ext>
            </a:extLst>
          </p:cNvPr>
          <p:cNvSpPr/>
          <p:nvPr/>
        </p:nvSpPr>
        <p:spPr>
          <a:xfrm flipH="1" flipV="1">
            <a:off x="-6284" y="764788"/>
            <a:ext cx="204219" cy="1421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A73BA5EC-325B-40BA-8817-6BB7BCFE0D58}"/>
              </a:ext>
            </a:extLst>
          </p:cNvPr>
          <p:cNvSpPr/>
          <p:nvPr/>
        </p:nvSpPr>
        <p:spPr>
          <a:xfrm>
            <a:off x="-11628" y="620751"/>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F8510A89-248A-414C-8E85-6887F4952FA2}"/>
              </a:ext>
            </a:extLst>
          </p:cNvPr>
          <p:cNvSpPr>
            <a:spLocks noGrp="1"/>
          </p:cNvSpPr>
          <p:nvPr>
            <p:ph idx="1"/>
          </p:nvPr>
        </p:nvSpPr>
        <p:spPr>
          <a:xfrm>
            <a:off x="438912" y="1536879"/>
            <a:ext cx="4832803" cy="1973083"/>
          </a:xfrm>
        </p:spPr>
        <p:txBody>
          <a:bodyPr vert="horz" lIns="91440" tIns="45720" rIns="91440" bIns="45720" rtlCol="0" anchor="t">
            <a:normAutofit/>
          </a:bodyPr>
          <a:lstStyle/>
          <a:p>
            <a:r>
              <a:rPr lang="es-ES" sz="1800">
                <a:ea typeface="+mn-lt"/>
                <a:cs typeface="+mn-lt"/>
              </a:rPr>
              <a:t>Reemplazó al DVD-ROM y al CD-ROM, ya que puede almacenar aún más datos en ellos. Un solo disco Blue Ray puede almacenar hasta 25-30 GB de datos y un disco de doble capa puede almacenar el doble que un disco de una sola capa. </a:t>
            </a:r>
            <a:endParaRPr lang="es-ES" sz="1800">
              <a:cs typeface="Calibri"/>
            </a:endParaRPr>
          </a:p>
        </p:txBody>
      </p:sp>
      <p:cxnSp>
        <p:nvCxnSpPr>
          <p:cNvPr id="18" name="Conector recto de flecha 17">
            <a:extLst>
              <a:ext uri="{FF2B5EF4-FFF2-40B4-BE49-F238E27FC236}">
                <a16:creationId xmlns:a16="http://schemas.microsoft.com/office/drawing/2014/main" id="{DF7095F5-3C16-463C-BAEC-893F77209529}"/>
              </a:ext>
            </a:extLst>
          </p:cNvPr>
          <p:cNvCxnSpPr/>
          <p:nvPr/>
        </p:nvCxnSpPr>
        <p:spPr>
          <a:xfrm flipV="1">
            <a:off x="522516" y="1266371"/>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A9C424A4-21F5-4373-86E8-1BA117BC9E7B}"/>
              </a:ext>
            </a:extLst>
          </p:cNvPr>
          <p:cNvCxnSpPr>
            <a:cxnSpLocks/>
          </p:cNvCxnSpPr>
          <p:nvPr/>
        </p:nvCxnSpPr>
        <p:spPr>
          <a:xfrm flipV="1">
            <a:off x="549729" y="4577442"/>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9" name="Imagen 9">
            <a:extLst>
              <a:ext uri="{FF2B5EF4-FFF2-40B4-BE49-F238E27FC236}">
                <a16:creationId xmlns:a16="http://schemas.microsoft.com/office/drawing/2014/main" id="{E4D64E59-99C9-4FDC-8B7E-F6E618369486}"/>
              </a:ext>
            </a:extLst>
          </p:cNvPr>
          <p:cNvPicPr>
            <a:picLocks noChangeAspect="1"/>
          </p:cNvPicPr>
          <p:nvPr/>
        </p:nvPicPr>
        <p:blipFill>
          <a:blip r:embed="rId2"/>
          <a:stretch>
            <a:fillRect/>
          </a:stretch>
        </p:blipFill>
        <p:spPr>
          <a:xfrm>
            <a:off x="6295665" y="4047638"/>
            <a:ext cx="1426594" cy="1479249"/>
          </a:xfrm>
          <a:prstGeom prst="rect">
            <a:avLst/>
          </a:prstGeom>
        </p:spPr>
      </p:pic>
      <p:sp>
        <p:nvSpPr>
          <p:cNvPr id="23" name="CuadroTexto 22">
            <a:extLst>
              <a:ext uri="{FF2B5EF4-FFF2-40B4-BE49-F238E27FC236}">
                <a16:creationId xmlns:a16="http://schemas.microsoft.com/office/drawing/2014/main" id="{EBFD2D0A-E795-4150-8187-69E438FF6BAD}"/>
              </a:ext>
            </a:extLst>
          </p:cNvPr>
          <p:cNvSpPr txBox="1"/>
          <p:nvPr/>
        </p:nvSpPr>
        <p:spPr>
          <a:xfrm>
            <a:off x="6300474" y="1483800"/>
            <a:ext cx="47769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ea typeface="+mn-lt"/>
                <a:cs typeface="+mn-lt"/>
              </a:rPr>
              <a:t>Significa Disco de vídeo digital de alta definición. Estos dispositivos de almacenamiento son un reemplazo de los discos Blue Ray y se utilizan para almacenar videos de alta definición en ellos.</a:t>
            </a:r>
            <a:endParaRPr lang="es-ES">
              <a:cs typeface="Calibri"/>
            </a:endParaRPr>
          </a:p>
        </p:txBody>
      </p:sp>
      <p:sp>
        <p:nvSpPr>
          <p:cNvPr id="28" name="CuadroTexto 27">
            <a:extLst>
              <a:ext uri="{FF2B5EF4-FFF2-40B4-BE49-F238E27FC236}">
                <a16:creationId xmlns:a16="http://schemas.microsoft.com/office/drawing/2014/main" id="{4EAA4FCD-14DF-46A9-90B1-19A6C5AA83C3}"/>
              </a:ext>
            </a:extLst>
          </p:cNvPr>
          <p:cNvSpPr txBox="1"/>
          <p:nvPr/>
        </p:nvSpPr>
        <p:spPr>
          <a:xfrm>
            <a:off x="6377335" y="623245"/>
            <a:ext cx="274320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400">
                <a:latin typeface="Calibri Light"/>
                <a:cs typeface="Calibri"/>
              </a:rPr>
              <a:t>HD-DVD</a:t>
            </a:r>
          </a:p>
        </p:txBody>
      </p:sp>
      <p:cxnSp>
        <p:nvCxnSpPr>
          <p:cNvPr id="30" name="Conector recto de flecha 29">
            <a:extLst>
              <a:ext uri="{FF2B5EF4-FFF2-40B4-BE49-F238E27FC236}">
                <a16:creationId xmlns:a16="http://schemas.microsoft.com/office/drawing/2014/main" id="{1CC10A76-1843-4B5B-93A6-4BB29DD82C82}"/>
              </a:ext>
            </a:extLst>
          </p:cNvPr>
          <p:cNvCxnSpPr>
            <a:cxnSpLocks/>
          </p:cNvCxnSpPr>
          <p:nvPr/>
        </p:nvCxnSpPr>
        <p:spPr>
          <a:xfrm flipV="1">
            <a:off x="6319187" y="1266370"/>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0" name="Imagen 10" descr="Imagen que contiene cd, rueda&#10;&#10;Descripción generada automáticamente">
            <a:extLst>
              <a:ext uri="{FF2B5EF4-FFF2-40B4-BE49-F238E27FC236}">
                <a16:creationId xmlns:a16="http://schemas.microsoft.com/office/drawing/2014/main" id="{E73C59A4-C48A-46BF-BAE1-6107A7642F85}"/>
              </a:ext>
            </a:extLst>
          </p:cNvPr>
          <p:cNvPicPr>
            <a:picLocks noChangeAspect="1"/>
          </p:cNvPicPr>
          <p:nvPr/>
        </p:nvPicPr>
        <p:blipFill>
          <a:blip r:embed="rId3"/>
          <a:stretch>
            <a:fillRect/>
          </a:stretch>
        </p:blipFill>
        <p:spPr>
          <a:xfrm>
            <a:off x="8040268" y="4026559"/>
            <a:ext cx="1474218" cy="1493447"/>
          </a:xfrm>
          <a:prstGeom prst="rect">
            <a:avLst/>
          </a:prstGeom>
        </p:spPr>
      </p:pic>
      <p:pic>
        <p:nvPicPr>
          <p:cNvPr id="11" name="Imagen 11">
            <a:extLst>
              <a:ext uri="{FF2B5EF4-FFF2-40B4-BE49-F238E27FC236}">
                <a16:creationId xmlns:a16="http://schemas.microsoft.com/office/drawing/2014/main" id="{AABAEBBF-64E6-43C0-BD16-85F7DFBEBA2C}"/>
              </a:ext>
            </a:extLst>
          </p:cNvPr>
          <p:cNvPicPr>
            <a:picLocks noChangeAspect="1"/>
          </p:cNvPicPr>
          <p:nvPr/>
        </p:nvPicPr>
        <p:blipFill>
          <a:blip r:embed="rId4"/>
          <a:stretch>
            <a:fillRect/>
          </a:stretch>
        </p:blipFill>
        <p:spPr>
          <a:xfrm>
            <a:off x="9842111" y="4026469"/>
            <a:ext cx="1479250" cy="1493627"/>
          </a:xfrm>
          <a:prstGeom prst="rect">
            <a:avLst/>
          </a:prstGeom>
        </p:spPr>
      </p:pic>
      <p:sp>
        <p:nvSpPr>
          <p:cNvPr id="12" name="CuadroTexto 11">
            <a:extLst>
              <a:ext uri="{FF2B5EF4-FFF2-40B4-BE49-F238E27FC236}">
                <a16:creationId xmlns:a16="http://schemas.microsoft.com/office/drawing/2014/main" id="{0BF9E5C4-CBD6-4166-A1DA-EFCC6941CCFD}"/>
              </a:ext>
            </a:extLst>
          </p:cNvPr>
          <p:cNvSpPr txBox="1"/>
          <p:nvPr/>
        </p:nvSpPr>
        <p:spPr>
          <a:xfrm>
            <a:off x="6090248" y="5658928"/>
            <a:ext cx="6253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Calibri"/>
              </a:rPr>
              <a:t>         Blue-Ray                  HD-DVD                    DVD-RAM</a:t>
            </a:r>
          </a:p>
        </p:txBody>
      </p:sp>
    </p:spTree>
    <p:extLst>
      <p:ext uri="{BB962C8B-B14F-4D97-AF65-F5344CB8AC3E}">
        <p14:creationId xmlns:p14="http://schemas.microsoft.com/office/powerpoint/2010/main" val="87853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BE2DEBC-995F-4466-A732-FDF946BA9E4E}"/>
              </a:ext>
            </a:extLst>
          </p:cNvPr>
          <p:cNvSpPr>
            <a:spLocks noGrp="1"/>
          </p:cNvSpPr>
          <p:nvPr>
            <p:ph type="title"/>
          </p:nvPr>
        </p:nvSpPr>
        <p:spPr>
          <a:xfrm>
            <a:off x="507834" y="1382730"/>
            <a:ext cx="2610303" cy="805132"/>
          </a:xfrm>
        </p:spPr>
        <p:txBody>
          <a:bodyPr>
            <a:normAutofit/>
          </a:bodyPr>
          <a:lstStyle/>
          <a:p>
            <a:r>
              <a:rPr lang="es-ES" sz="3400">
                <a:latin typeface="Calibri"/>
                <a:cs typeface="Calibri"/>
              </a:rPr>
              <a:t>CD-R y DVD-R</a:t>
            </a:r>
            <a:endParaRPr lang="es-ES"/>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ángulo 16">
            <a:extLst>
              <a:ext uri="{FF2B5EF4-FFF2-40B4-BE49-F238E27FC236}">
                <a16:creationId xmlns:a16="http://schemas.microsoft.com/office/drawing/2014/main" id="{276E492B-98C7-4537-94E6-417176FC2347}"/>
              </a:ext>
            </a:extLst>
          </p:cNvPr>
          <p:cNvSpPr/>
          <p:nvPr/>
        </p:nvSpPr>
        <p:spPr>
          <a:xfrm>
            <a:off x="-1859" y="4416850"/>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B2647960-E027-4E01-92CE-872199C2B190}"/>
              </a:ext>
            </a:extLst>
          </p:cNvPr>
          <p:cNvSpPr txBox="1"/>
          <p:nvPr/>
        </p:nvSpPr>
        <p:spPr>
          <a:xfrm>
            <a:off x="445894" y="5353906"/>
            <a:ext cx="4776969"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s-ES">
                <a:ea typeface="+mn-lt"/>
                <a:cs typeface="+mn-lt"/>
              </a:rPr>
              <a:t>Significa «CD grabable y DVD grabable». Los datos almacenados en estos discos se pueden reutilizar, ya que estos discos nos permiten reescribir información en ellos varias veces.</a:t>
            </a:r>
          </a:p>
        </p:txBody>
      </p:sp>
      <p:sp>
        <p:nvSpPr>
          <p:cNvPr id="26" name="CuadroTexto 25">
            <a:extLst>
              <a:ext uri="{FF2B5EF4-FFF2-40B4-BE49-F238E27FC236}">
                <a16:creationId xmlns:a16="http://schemas.microsoft.com/office/drawing/2014/main" id="{742786C4-AF1D-4BEF-A44F-FBD6E085C15D}"/>
              </a:ext>
            </a:extLst>
          </p:cNvPr>
          <p:cNvSpPr txBox="1"/>
          <p:nvPr/>
        </p:nvSpPr>
        <p:spPr>
          <a:xfrm>
            <a:off x="448272" y="4338993"/>
            <a:ext cx="340995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400">
                <a:latin typeface="Calibri"/>
                <a:cs typeface="Calibri"/>
              </a:rPr>
              <a:t>CD-RW y DVD-RW</a:t>
            </a:r>
            <a:endParaRPr lang="es-ES">
              <a:cs typeface="Calibri" panose="020F0502020204030204"/>
            </a:endParaRPr>
          </a:p>
        </p:txBody>
      </p:sp>
      <p:sp>
        <p:nvSpPr>
          <p:cNvPr id="31" name="Rectángulo 30">
            <a:extLst>
              <a:ext uri="{FF2B5EF4-FFF2-40B4-BE49-F238E27FC236}">
                <a16:creationId xmlns:a16="http://schemas.microsoft.com/office/drawing/2014/main" id="{6582DB59-BD44-4025-B58E-89D6F2A2FEBF}"/>
              </a:ext>
            </a:extLst>
          </p:cNvPr>
          <p:cNvSpPr/>
          <p:nvPr/>
        </p:nvSpPr>
        <p:spPr>
          <a:xfrm>
            <a:off x="383788" y="2028592"/>
            <a:ext cx="5380462" cy="167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D6E86805-EC52-441D-89E4-B6C44224AC4A}"/>
              </a:ext>
            </a:extLst>
          </p:cNvPr>
          <p:cNvSpPr/>
          <p:nvPr/>
        </p:nvSpPr>
        <p:spPr>
          <a:xfrm flipH="1" flipV="1">
            <a:off x="-6284" y="764788"/>
            <a:ext cx="204219" cy="1421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A73BA5EC-325B-40BA-8817-6BB7BCFE0D58}"/>
              </a:ext>
            </a:extLst>
          </p:cNvPr>
          <p:cNvSpPr/>
          <p:nvPr/>
        </p:nvSpPr>
        <p:spPr>
          <a:xfrm>
            <a:off x="-11628" y="1393334"/>
            <a:ext cx="130098" cy="6504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F8510A89-248A-414C-8E85-6887F4952FA2}"/>
              </a:ext>
            </a:extLst>
          </p:cNvPr>
          <p:cNvSpPr>
            <a:spLocks noGrp="1"/>
          </p:cNvSpPr>
          <p:nvPr>
            <p:ph idx="1"/>
          </p:nvPr>
        </p:nvSpPr>
        <p:spPr>
          <a:xfrm>
            <a:off x="512995" y="2203629"/>
            <a:ext cx="4832803" cy="1973083"/>
          </a:xfrm>
        </p:spPr>
        <p:txBody>
          <a:bodyPr vert="horz" lIns="91440" tIns="45720" rIns="91440" bIns="45720" rtlCol="0" anchor="t">
            <a:normAutofit/>
          </a:bodyPr>
          <a:lstStyle/>
          <a:p>
            <a:r>
              <a:rPr lang="es-ES" sz="1800">
                <a:ea typeface="+mn-lt"/>
                <a:cs typeface="+mn-lt"/>
              </a:rPr>
              <a:t>Significa «CD grabable y DVD grabable». Los datos se pueden grabar y almacenar en estos discos, pero una vez que se escriben, no se pueden borrar y los discos no se pueden volver a utilizar.</a:t>
            </a:r>
            <a:endParaRPr lang="es-ES" sz="1800">
              <a:cs typeface="Calibri"/>
            </a:endParaRPr>
          </a:p>
        </p:txBody>
      </p:sp>
      <p:cxnSp>
        <p:nvCxnSpPr>
          <p:cNvPr id="18" name="Conector recto de flecha 17">
            <a:extLst>
              <a:ext uri="{FF2B5EF4-FFF2-40B4-BE49-F238E27FC236}">
                <a16:creationId xmlns:a16="http://schemas.microsoft.com/office/drawing/2014/main" id="{DF7095F5-3C16-463C-BAEC-893F77209529}"/>
              </a:ext>
            </a:extLst>
          </p:cNvPr>
          <p:cNvCxnSpPr/>
          <p:nvPr/>
        </p:nvCxnSpPr>
        <p:spPr>
          <a:xfrm flipV="1">
            <a:off x="384933" y="2028371"/>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A9C424A4-21F5-4373-86E8-1BA117BC9E7B}"/>
              </a:ext>
            </a:extLst>
          </p:cNvPr>
          <p:cNvCxnSpPr>
            <a:cxnSpLocks/>
          </p:cNvCxnSpPr>
          <p:nvPr/>
        </p:nvCxnSpPr>
        <p:spPr>
          <a:xfrm flipV="1">
            <a:off x="517979" y="5011359"/>
            <a:ext cx="3383642" cy="18142"/>
          </a:xfrm>
          <a:prstGeom prst="straightConnector1">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 name="CuadroTexto 3">
            <a:extLst>
              <a:ext uri="{FF2B5EF4-FFF2-40B4-BE49-F238E27FC236}">
                <a16:creationId xmlns:a16="http://schemas.microsoft.com/office/drawing/2014/main" id="{BFAD788E-E5E6-4134-B3B7-782646323F8F}"/>
              </a:ext>
            </a:extLst>
          </p:cNvPr>
          <p:cNvSpPr txBox="1"/>
          <p:nvPr/>
        </p:nvSpPr>
        <p:spPr>
          <a:xfrm>
            <a:off x="311150" y="311150"/>
            <a:ext cx="81724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t>Dispositivos de almacenamiento grabables</a:t>
            </a:r>
            <a:endParaRPr lang="es-ES" sz="3600">
              <a:cs typeface="Calibri"/>
            </a:endParaRPr>
          </a:p>
        </p:txBody>
      </p:sp>
      <p:pic>
        <p:nvPicPr>
          <p:cNvPr id="5" name="Imagen 4" descr="Imagen que contiene electrónica, cd&#10;&#10;Descripción generada automáticamente">
            <a:extLst>
              <a:ext uri="{FF2B5EF4-FFF2-40B4-BE49-F238E27FC236}">
                <a16:creationId xmlns:a16="http://schemas.microsoft.com/office/drawing/2014/main" id="{2FA64FB7-48C9-4EC5-91CD-314950E3A85C}"/>
              </a:ext>
            </a:extLst>
          </p:cNvPr>
          <p:cNvPicPr>
            <a:picLocks noChangeAspect="1"/>
          </p:cNvPicPr>
          <p:nvPr/>
        </p:nvPicPr>
        <p:blipFill>
          <a:blip r:embed="rId2"/>
          <a:stretch>
            <a:fillRect/>
          </a:stretch>
        </p:blipFill>
        <p:spPr>
          <a:xfrm>
            <a:off x="8139906" y="1382623"/>
            <a:ext cx="2307166" cy="2285999"/>
          </a:xfrm>
          <a:prstGeom prst="rect">
            <a:avLst/>
          </a:prstGeom>
        </p:spPr>
      </p:pic>
      <p:pic>
        <p:nvPicPr>
          <p:cNvPr id="8" name="Imagen 5" descr="Imagen que contiene cd, electrónica&#10;&#10;Descripción generada automáticamente">
            <a:extLst>
              <a:ext uri="{FF2B5EF4-FFF2-40B4-BE49-F238E27FC236}">
                <a16:creationId xmlns:a16="http://schemas.microsoft.com/office/drawing/2014/main" id="{A2FAB5FB-9709-4680-927C-95B49706F569}"/>
              </a:ext>
            </a:extLst>
          </p:cNvPr>
          <p:cNvPicPr>
            <a:picLocks noChangeAspect="1"/>
          </p:cNvPicPr>
          <p:nvPr/>
        </p:nvPicPr>
        <p:blipFill>
          <a:blip r:embed="rId3"/>
          <a:stretch>
            <a:fillRect/>
          </a:stretch>
        </p:blipFill>
        <p:spPr>
          <a:xfrm>
            <a:off x="8137012" y="4286371"/>
            <a:ext cx="2312459" cy="2271185"/>
          </a:xfrm>
          <a:prstGeom prst="rect">
            <a:avLst/>
          </a:prstGeom>
        </p:spPr>
      </p:pic>
    </p:spTree>
    <p:extLst>
      <p:ext uri="{BB962C8B-B14F-4D97-AF65-F5344CB8AC3E}">
        <p14:creationId xmlns:p14="http://schemas.microsoft.com/office/powerpoint/2010/main" val="2658900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igno de interrogación en fondo de color verde pastel">
            <a:extLst>
              <a:ext uri="{FF2B5EF4-FFF2-40B4-BE49-F238E27FC236}">
                <a16:creationId xmlns:a16="http://schemas.microsoft.com/office/drawing/2014/main" id="{BE88AB4D-5DCA-492B-9D72-396B2BF20807}"/>
              </a:ext>
            </a:extLst>
          </p:cNvPr>
          <p:cNvPicPr>
            <a:picLocks noChangeAspect="1"/>
          </p:cNvPicPr>
          <p:nvPr/>
        </p:nvPicPr>
        <p:blipFill rotWithShape="1">
          <a:blip r:embed="rId2"/>
          <a:srcRect l="13818" b="909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A1AC343-BC76-4C7A-8BE8-78A6BB13B4A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PREGUNTAS</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8061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Imagen que contiene tabla, sostener&#10;&#10;Descripción generada automáticamente">
            <a:extLst>
              <a:ext uri="{FF2B5EF4-FFF2-40B4-BE49-F238E27FC236}">
                <a16:creationId xmlns:a16="http://schemas.microsoft.com/office/drawing/2014/main" id="{C166ECCD-C00C-4495-9CFF-2265CF77A19B}"/>
              </a:ext>
            </a:extLst>
          </p:cNvPr>
          <p:cNvPicPr>
            <a:picLocks noChangeAspect="1"/>
          </p:cNvPicPr>
          <p:nvPr/>
        </p:nvPicPr>
        <p:blipFill rotWithShape="1">
          <a:blip r:embed="rId2"/>
          <a:srcRect t="14009" r="-2" b="17017"/>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Imagen 8">
            <a:extLst>
              <a:ext uri="{FF2B5EF4-FFF2-40B4-BE49-F238E27FC236}">
                <a16:creationId xmlns:a16="http://schemas.microsoft.com/office/drawing/2014/main" id="{BB45238A-F777-4D8B-ABFD-4B016F864129}"/>
              </a:ext>
            </a:extLst>
          </p:cNvPr>
          <p:cNvPicPr>
            <a:picLocks noChangeAspect="1"/>
          </p:cNvPicPr>
          <p:nvPr/>
        </p:nvPicPr>
        <p:blipFill rotWithShape="1">
          <a:blip r:embed="rId3"/>
          <a:srcRect t="13336" r="-2" b="4815"/>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33" name="Freeform: Shape 3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ítulo 1">
            <a:extLst>
              <a:ext uri="{FF2B5EF4-FFF2-40B4-BE49-F238E27FC236}">
                <a16:creationId xmlns:a16="http://schemas.microsoft.com/office/drawing/2014/main" id="{BB8E5835-F980-499F-8416-C8C12B5565C9}"/>
              </a:ext>
            </a:extLst>
          </p:cNvPr>
          <p:cNvSpPr>
            <a:spLocks noGrp="1"/>
          </p:cNvSpPr>
          <p:nvPr>
            <p:ph type="title"/>
          </p:nvPr>
        </p:nvSpPr>
        <p:spPr>
          <a:xfrm>
            <a:off x="448056" y="859536"/>
            <a:ext cx="4832802" cy="1243584"/>
          </a:xfrm>
        </p:spPr>
        <p:txBody>
          <a:bodyPr>
            <a:normAutofit/>
          </a:bodyPr>
          <a:lstStyle/>
          <a:p>
            <a:pPr marL="514350" indent="-514350">
              <a:buAutoNum type="arabicPeriod"/>
            </a:pPr>
            <a:r>
              <a:rPr lang="en-US" sz="3400" dirty="0">
                <a:ea typeface="+mj-lt"/>
                <a:cs typeface="+mj-lt"/>
              </a:rPr>
              <a:t>Discos </a:t>
            </a:r>
            <a:r>
              <a:rPr lang="en-US" sz="3400" dirty="0" err="1">
                <a:ea typeface="+mj-lt"/>
                <a:cs typeface="+mj-lt"/>
              </a:rPr>
              <a:t>duros</a:t>
            </a:r>
            <a:r>
              <a:rPr lang="en-US" sz="3400" dirty="0">
                <a:ea typeface="+mj-lt"/>
                <a:cs typeface="+mj-lt"/>
              </a:rPr>
              <a:t> HDD y SSD</a:t>
            </a:r>
            <a:endParaRPr lang="es-ES" sz="3400" dirty="0">
              <a:cs typeface="Calibri Light" panose="020F0302020204030204"/>
            </a:endParaRPr>
          </a:p>
        </p:txBody>
      </p:sp>
      <p:sp>
        <p:nvSpPr>
          <p:cNvPr id="37" name="Rectangle 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9" name="Rectangle 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9AFBB16D-5B56-4C51-9E07-7A243AEF695E}"/>
              </a:ext>
            </a:extLst>
          </p:cNvPr>
          <p:cNvSpPr>
            <a:spLocks noGrp="1"/>
          </p:cNvSpPr>
          <p:nvPr>
            <p:ph idx="1"/>
          </p:nvPr>
        </p:nvSpPr>
        <p:spPr>
          <a:xfrm>
            <a:off x="448056" y="2512611"/>
            <a:ext cx="4832803" cy="3664351"/>
          </a:xfrm>
        </p:spPr>
        <p:txBody>
          <a:bodyPr vert="horz" lIns="91440" tIns="45720" rIns="91440" bIns="45720" rtlCol="0">
            <a:normAutofit/>
          </a:bodyPr>
          <a:lstStyle/>
          <a:p>
            <a:r>
              <a:rPr lang="es-ES" sz="2000">
                <a:cs typeface="Calibri"/>
              </a:rPr>
              <a:t>Los discos duros son dispositivos de almacenamiento masivo que sirven para almacenar datos de manera permanente. Se encarga de almacenar y leer grandes volúmenes de información a altas velocidades.</a:t>
            </a:r>
          </a:p>
        </p:txBody>
      </p:sp>
    </p:spTree>
    <p:extLst>
      <p:ext uri="{BB962C8B-B14F-4D97-AF65-F5344CB8AC3E}">
        <p14:creationId xmlns:p14="http://schemas.microsoft.com/office/powerpoint/2010/main" val="382157284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B56665F2-C84D-4D0A-B2D3-19F3F8DD0F41}"/>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endParaRPr lang="es-ES" sz="2200" dirty="0">
              <a:cs typeface="Calibri" panose="020F0502020204030204"/>
            </a:endParaRPr>
          </a:p>
          <a:p>
            <a:pPr marL="0" indent="0">
              <a:buNone/>
            </a:pPr>
            <a:r>
              <a:rPr lang="es-ES" sz="2200">
                <a:ea typeface="+mn-lt"/>
                <a:cs typeface="+mn-lt"/>
              </a:rPr>
              <a:t>         a) Todas las configuraciones RAID garantizan la redundancia de la información.</a:t>
            </a:r>
          </a:p>
          <a:p>
            <a:pPr marL="0" indent="0">
              <a:buNone/>
            </a:pPr>
            <a:r>
              <a:rPr lang="es-ES" sz="2200">
                <a:ea typeface="+mn-lt"/>
                <a:cs typeface="+mn-lt"/>
              </a:rPr>
              <a:t>         b) RAID 0.</a:t>
            </a:r>
          </a:p>
          <a:p>
            <a:pPr marL="0" indent="0">
              <a:buNone/>
            </a:pPr>
            <a:r>
              <a:rPr lang="es-ES" sz="2200">
                <a:ea typeface="+mn-lt"/>
                <a:cs typeface="+mn-lt"/>
              </a:rPr>
              <a:t>         c) RAID 1.</a:t>
            </a:r>
          </a:p>
          <a:p>
            <a:pPr marL="0" indent="0">
              <a:buNone/>
            </a:pPr>
            <a:r>
              <a:rPr lang="es-ES" sz="2200">
                <a:ea typeface="+mn-lt"/>
                <a:cs typeface="+mn-lt"/>
              </a:rPr>
              <a:t>         d) RAID 5.</a:t>
            </a:r>
            <a:endParaRPr lang="es-ES" sz="2200">
              <a:cs typeface="Calibri"/>
            </a:endParaRPr>
          </a:p>
        </p:txBody>
      </p:sp>
      <p:sp>
        <p:nvSpPr>
          <p:cNvPr id="4" name="CuadroTexto 3">
            <a:extLst>
              <a:ext uri="{FF2B5EF4-FFF2-40B4-BE49-F238E27FC236}">
                <a16:creationId xmlns:a16="http://schemas.microsoft.com/office/drawing/2014/main" id="{7A288003-64AA-4CD6-A2EC-390DE3819BDA}"/>
              </a:ext>
            </a:extLst>
          </p:cNvPr>
          <p:cNvSpPr txBox="1"/>
          <p:nvPr/>
        </p:nvSpPr>
        <p:spPr>
          <a:xfrm>
            <a:off x="1302588" y="1173192"/>
            <a:ext cx="801969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a:t>1. Entre los distintos niveles de RAID, ¿Cual NO ofrece redundancia de datos?</a:t>
            </a:r>
            <a:endParaRPr lang="es-ES" sz="3200">
              <a:cs typeface="Calibri"/>
            </a:endParaRPr>
          </a:p>
        </p:txBody>
      </p:sp>
    </p:spTree>
    <p:extLst>
      <p:ext uri="{BB962C8B-B14F-4D97-AF65-F5344CB8AC3E}">
        <p14:creationId xmlns:p14="http://schemas.microsoft.com/office/powerpoint/2010/main" val="3626341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B56665F2-C84D-4D0A-B2D3-19F3F8DD0F41}"/>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endParaRPr lang="es-ES" sz="2200" dirty="0">
              <a:cs typeface="Calibri" panose="020F0502020204030204"/>
            </a:endParaRPr>
          </a:p>
          <a:p>
            <a:pPr marL="0" indent="0">
              <a:buNone/>
            </a:pPr>
            <a:r>
              <a:rPr lang="es-ES" sz="2200">
                <a:ea typeface="+mn-lt"/>
                <a:cs typeface="+mn-lt"/>
              </a:rPr>
              <a:t>         a) Todas las configuraciones RAID garantizan la redundancia de la información.</a:t>
            </a:r>
          </a:p>
          <a:p>
            <a:pPr marL="0" indent="0">
              <a:buNone/>
            </a:pPr>
            <a:r>
              <a:rPr lang="es-ES" sz="2200" dirty="0">
                <a:ea typeface="+mn-lt"/>
                <a:cs typeface="+mn-lt"/>
              </a:rPr>
              <a:t>         </a:t>
            </a:r>
            <a:r>
              <a:rPr lang="es-ES" sz="2200">
                <a:solidFill>
                  <a:schemeClr val="accent6"/>
                </a:solidFill>
                <a:ea typeface="+mn-lt"/>
                <a:cs typeface="+mn-lt"/>
              </a:rPr>
              <a:t>b) RAID 0.</a:t>
            </a:r>
          </a:p>
          <a:p>
            <a:pPr marL="0" indent="0">
              <a:buNone/>
            </a:pPr>
            <a:r>
              <a:rPr lang="es-ES" sz="2200">
                <a:ea typeface="+mn-lt"/>
                <a:cs typeface="+mn-lt"/>
              </a:rPr>
              <a:t>         c) RAID 1.</a:t>
            </a:r>
          </a:p>
          <a:p>
            <a:pPr marL="0" indent="0">
              <a:buNone/>
            </a:pPr>
            <a:r>
              <a:rPr lang="es-ES" sz="2200">
                <a:ea typeface="+mn-lt"/>
                <a:cs typeface="+mn-lt"/>
              </a:rPr>
              <a:t>         d) RAID 5.</a:t>
            </a:r>
            <a:endParaRPr lang="es-ES" sz="2200">
              <a:cs typeface="Calibri"/>
            </a:endParaRPr>
          </a:p>
        </p:txBody>
      </p:sp>
      <p:sp>
        <p:nvSpPr>
          <p:cNvPr id="4" name="CuadroTexto 3">
            <a:extLst>
              <a:ext uri="{FF2B5EF4-FFF2-40B4-BE49-F238E27FC236}">
                <a16:creationId xmlns:a16="http://schemas.microsoft.com/office/drawing/2014/main" id="{7A288003-64AA-4CD6-A2EC-390DE3819BDA}"/>
              </a:ext>
            </a:extLst>
          </p:cNvPr>
          <p:cNvSpPr txBox="1"/>
          <p:nvPr/>
        </p:nvSpPr>
        <p:spPr>
          <a:xfrm>
            <a:off x="1302588" y="1173192"/>
            <a:ext cx="801969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a:t>1. Entre los distintos niveles de RAID, ¿Cual NO ofrece redundancia de datos?</a:t>
            </a:r>
            <a:endParaRPr lang="es-ES" sz="3200">
              <a:cs typeface="Calibri"/>
            </a:endParaRPr>
          </a:p>
        </p:txBody>
      </p:sp>
    </p:spTree>
    <p:extLst>
      <p:ext uri="{BB962C8B-B14F-4D97-AF65-F5344CB8AC3E}">
        <p14:creationId xmlns:p14="http://schemas.microsoft.com/office/powerpoint/2010/main" val="268362874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B56665F2-C84D-4D0A-B2D3-19F3F8DD0F41}"/>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s-ES" sz="2200">
                <a:ea typeface="+mn-lt"/>
                <a:cs typeface="+mn-lt"/>
              </a:rPr>
              <a:t>         a) CD-RW </a:t>
            </a:r>
            <a:endParaRPr lang="es-ES"/>
          </a:p>
          <a:p>
            <a:pPr marL="0" indent="0">
              <a:buNone/>
            </a:pPr>
            <a:r>
              <a:rPr lang="es-ES" sz="2200">
                <a:ea typeface="+mn-lt"/>
                <a:cs typeface="+mn-lt"/>
              </a:rPr>
              <a:t>         b) DVD-RW</a:t>
            </a:r>
            <a:endParaRPr lang="es-ES" sz="2200"/>
          </a:p>
          <a:p>
            <a:pPr marL="0" indent="0">
              <a:buNone/>
            </a:pPr>
            <a:r>
              <a:rPr lang="es-ES" sz="2200">
                <a:ea typeface="+mn-lt"/>
                <a:cs typeface="+mn-lt"/>
              </a:rPr>
              <a:t>         c) CD-RW.</a:t>
            </a:r>
            <a:endParaRPr lang="es-ES" sz="2200">
              <a:cs typeface="Calibri"/>
            </a:endParaRPr>
          </a:p>
          <a:p>
            <a:pPr marL="0" indent="0">
              <a:buNone/>
            </a:pPr>
            <a:r>
              <a:rPr lang="es-ES" sz="2200">
                <a:ea typeface="+mn-lt"/>
                <a:cs typeface="+mn-lt"/>
              </a:rPr>
              <a:t>         d) Todos son dispositivos de almacenamiento grabable</a:t>
            </a:r>
            <a:endParaRPr lang="es-ES" sz="2200">
              <a:cs typeface="Calibri" panose="020F0502020204030204"/>
            </a:endParaRPr>
          </a:p>
        </p:txBody>
      </p:sp>
      <p:sp>
        <p:nvSpPr>
          <p:cNvPr id="2" name="CuadroTexto 1">
            <a:extLst>
              <a:ext uri="{FF2B5EF4-FFF2-40B4-BE49-F238E27FC236}">
                <a16:creationId xmlns:a16="http://schemas.microsoft.com/office/drawing/2014/main" id="{950935A4-B899-41F9-944C-C9B6F3B64994}"/>
              </a:ext>
            </a:extLst>
          </p:cNvPr>
          <p:cNvSpPr txBox="1"/>
          <p:nvPr/>
        </p:nvSpPr>
        <p:spPr>
          <a:xfrm>
            <a:off x="1302588" y="1173192"/>
            <a:ext cx="8019690" cy="14711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s-ES" sz="3200"/>
              <a:t>2. ¿Cuál NO es un dispositivo de almacenamiento grabable? </a:t>
            </a:r>
            <a:endParaRPr lang="es-ES" sz="3200">
              <a:ea typeface="+mn-lt"/>
              <a:cs typeface="+mn-lt"/>
            </a:endParaRPr>
          </a:p>
          <a:p>
            <a:endParaRPr lang="es-ES" sz="3200" dirty="0">
              <a:cs typeface="Calibri"/>
            </a:endParaRPr>
          </a:p>
        </p:txBody>
      </p:sp>
    </p:spTree>
    <p:extLst>
      <p:ext uri="{BB962C8B-B14F-4D97-AF65-F5344CB8AC3E}">
        <p14:creationId xmlns:p14="http://schemas.microsoft.com/office/powerpoint/2010/main" val="1441861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B56665F2-C84D-4D0A-B2D3-19F3F8DD0F41}"/>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s-ES" sz="2200">
                <a:ea typeface="+mn-lt"/>
                <a:cs typeface="+mn-lt"/>
              </a:rPr>
              <a:t>         a) CD-RW </a:t>
            </a:r>
            <a:endParaRPr lang="es-ES"/>
          </a:p>
          <a:p>
            <a:pPr marL="0" indent="0">
              <a:buNone/>
            </a:pPr>
            <a:r>
              <a:rPr lang="es-ES" sz="2200">
                <a:ea typeface="+mn-lt"/>
                <a:cs typeface="+mn-lt"/>
              </a:rPr>
              <a:t>         b) DVD-RW</a:t>
            </a:r>
            <a:endParaRPr lang="es-ES" sz="2200"/>
          </a:p>
          <a:p>
            <a:pPr marL="0" indent="0">
              <a:buNone/>
            </a:pPr>
            <a:r>
              <a:rPr lang="es-ES" sz="2200">
                <a:ea typeface="+mn-lt"/>
                <a:cs typeface="+mn-lt"/>
              </a:rPr>
              <a:t>         c) CD-RW.</a:t>
            </a:r>
            <a:endParaRPr lang="es-ES" sz="2200">
              <a:cs typeface="Calibri"/>
            </a:endParaRPr>
          </a:p>
          <a:p>
            <a:pPr marL="0" indent="0">
              <a:buNone/>
            </a:pPr>
            <a:r>
              <a:rPr lang="es-ES" sz="2200">
                <a:solidFill>
                  <a:schemeClr val="accent6"/>
                </a:solidFill>
                <a:ea typeface="+mn-lt"/>
                <a:cs typeface="+mn-lt"/>
              </a:rPr>
              <a:t>         d) Todos son dispositivos de almacenamiento grabable</a:t>
            </a:r>
            <a:endParaRPr lang="es-ES" sz="2200">
              <a:solidFill>
                <a:schemeClr val="accent6"/>
              </a:solidFill>
              <a:cs typeface="Calibri" panose="020F0502020204030204"/>
            </a:endParaRPr>
          </a:p>
        </p:txBody>
      </p:sp>
      <p:sp>
        <p:nvSpPr>
          <p:cNvPr id="2" name="CuadroTexto 1">
            <a:extLst>
              <a:ext uri="{FF2B5EF4-FFF2-40B4-BE49-F238E27FC236}">
                <a16:creationId xmlns:a16="http://schemas.microsoft.com/office/drawing/2014/main" id="{950935A4-B899-41F9-944C-C9B6F3B64994}"/>
              </a:ext>
            </a:extLst>
          </p:cNvPr>
          <p:cNvSpPr txBox="1"/>
          <p:nvPr/>
        </p:nvSpPr>
        <p:spPr>
          <a:xfrm>
            <a:off x="1302588" y="1173192"/>
            <a:ext cx="8019690" cy="14711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s-ES" sz="3200"/>
              <a:t>2. ¿Cuál NO es un dispositivo de almacenamiento grabable? </a:t>
            </a:r>
            <a:endParaRPr lang="es-ES" sz="3200">
              <a:ea typeface="+mn-lt"/>
              <a:cs typeface="+mn-lt"/>
            </a:endParaRPr>
          </a:p>
          <a:p>
            <a:endParaRPr lang="es-ES" sz="3200" dirty="0">
              <a:cs typeface="Calibri"/>
            </a:endParaRPr>
          </a:p>
        </p:txBody>
      </p:sp>
    </p:spTree>
    <p:extLst>
      <p:ext uri="{BB962C8B-B14F-4D97-AF65-F5344CB8AC3E}">
        <p14:creationId xmlns:p14="http://schemas.microsoft.com/office/powerpoint/2010/main" val="180258609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B56665F2-C84D-4D0A-B2D3-19F3F8DD0F41}"/>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s-ES" sz="2200">
                <a:ea typeface="+mn-lt"/>
                <a:cs typeface="+mn-lt"/>
              </a:rPr>
              <a:t>          a) Interna. </a:t>
            </a:r>
            <a:endParaRPr lang="es-ES" sz="2200"/>
          </a:p>
          <a:p>
            <a:pPr marL="0" indent="0">
              <a:buNone/>
            </a:pPr>
            <a:r>
              <a:rPr lang="es-ES" sz="2200">
                <a:ea typeface="+mn-lt"/>
                <a:cs typeface="+mn-lt"/>
              </a:rPr>
              <a:t>          b) Externa. </a:t>
            </a:r>
            <a:endParaRPr lang="es-ES" sz="2200"/>
          </a:p>
          <a:p>
            <a:pPr marL="0" indent="0">
              <a:buNone/>
            </a:pPr>
            <a:r>
              <a:rPr lang="es-ES" sz="2200">
                <a:ea typeface="+mn-lt"/>
                <a:cs typeface="+mn-lt"/>
              </a:rPr>
              <a:t>          c) Interna y externa.</a:t>
            </a:r>
            <a:endParaRPr lang="es-ES" sz="2200"/>
          </a:p>
          <a:p>
            <a:pPr marL="0" indent="0">
              <a:buNone/>
            </a:pPr>
            <a:r>
              <a:rPr lang="es-ES" sz="2200">
                <a:cs typeface="Calibri" panose="020F0502020204030204"/>
              </a:rPr>
              <a:t>          d) Ninguna de las anteriores</a:t>
            </a:r>
          </a:p>
        </p:txBody>
      </p:sp>
      <p:sp>
        <p:nvSpPr>
          <p:cNvPr id="2" name="CuadroTexto 1">
            <a:extLst>
              <a:ext uri="{FF2B5EF4-FFF2-40B4-BE49-F238E27FC236}">
                <a16:creationId xmlns:a16="http://schemas.microsoft.com/office/drawing/2014/main" id="{B8F87E24-E3A5-49D7-A3EB-396DA0EE38CD}"/>
              </a:ext>
            </a:extLst>
          </p:cNvPr>
          <p:cNvSpPr txBox="1"/>
          <p:nvPr/>
        </p:nvSpPr>
        <p:spPr>
          <a:xfrm>
            <a:off x="1302588" y="1173192"/>
            <a:ext cx="8019690" cy="14711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s-ES" sz="3200"/>
              <a:t>3. ¿Según su instalación de qué tipo es el SATA? </a:t>
            </a:r>
            <a:endParaRPr lang="en-US" sz="3200">
              <a:ea typeface="+mn-lt"/>
              <a:cs typeface="+mn-lt"/>
            </a:endParaRPr>
          </a:p>
          <a:p>
            <a:endParaRPr lang="es-ES" sz="3200" dirty="0">
              <a:cs typeface="Calibri"/>
            </a:endParaRPr>
          </a:p>
        </p:txBody>
      </p:sp>
    </p:spTree>
    <p:extLst>
      <p:ext uri="{BB962C8B-B14F-4D97-AF65-F5344CB8AC3E}">
        <p14:creationId xmlns:p14="http://schemas.microsoft.com/office/powerpoint/2010/main" val="197741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B56665F2-C84D-4D0A-B2D3-19F3F8DD0F41}"/>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s-ES" sz="2200">
                <a:solidFill>
                  <a:schemeClr val="accent6"/>
                </a:solidFill>
                <a:ea typeface="+mn-lt"/>
                <a:cs typeface="+mn-lt"/>
              </a:rPr>
              <a:t>          a) Interna. </a:t>
            </a:r>
            <a:endParaRPr lang="es-ES" sz="2200">
              <a:solidFill>
                <a:schemeClr val="accent6"/>
              </a:solidFill>
              <a:cs typeface="Calibri"/>
            </a:endParaRPr>
          </a:p>
          <a:p>
            <a:pPr marL="0" indent="0">
              <a:buNone/>
            </a:pPr>
            <a:r>
              <a:rPr lang="es-ES" sz="2200">
                <a:ea typeface="+mn-lt"/>
                <a:cs typeface="+mn-lt"/>
              </a:rPr>
              <a:t>          b) Externa. </a:t>
            </a:r>
            <a:endParaRPr lang="es-ES" sz="2200"/>
          </a:p>
          <a:p>
            <a:pPr marL="0" indent="0">
              <a:buNone/>
            </a:pPr>
            <a:r>
              <a:rPr lang="es-ES" sz="2200">
                <a:ea typeface="+mn-lt"/>
                <a:cs typeface="+mn-lt"/>
              </a:rPr>
              <a:t>          c) Interna y externa.</a:t>
            </a:r>
            <a:endParaRPr lang="es-ES" sz="2200"/>
          </a:p>
          <a:p>
            <a:pPr marL="0" indent="0">
              <a:buNone/>
            </a:pPr>
            <a:r>
              <a:rPr lang="es-ES" sz="2200">
                <a:cs typeface="Calibri" panose="020F0502020204030204"/>
              </a:rPr>
              <a:t>          d) Ninguna de las anteriores</a:t>
            </a:r>
          </a:p>
        </p:txBody>
      </p:sp>
      <p:sp>
        <p:nvSpPr>
          <p:cNvPr id="2" name="CuadroTexto 1">
            <a:extLst>
              <a:ext uri="{FF2B5EF4-FFF2-40B4-BE49-F238E27FC236}">
                <a16:creationId xmlns:a16="http://schemas.microsoft.com/office/drawing/2014/main" id="{B8F87E24-E3A5-49D7-A3EB-396DA0EE38CD}"/>
              </a:ext>
            </a:extLst>
          </p:cNvPr>
          <p:cNvSpPr txBox="1"/>
          <p:nvPr/>
        </p:nvSpPr>
        <p:spPr>
          <a:xfrm>
            <a:off x="1302588" y="1173192"/>
            <a:ext cx="8019690" cy="14711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s-ES" sz="3200"/>
              <a:t>3. ¿Según su instalación de qué tipo es el SATA? </a:t>
            </a:r>
            <a:endParaRPr lang="en-US" sz="3200">
              <a:ea typeface="+mn-lt"/>
              <a:cs typeface="+mn-lt"/>
            </a:endParaRPr>
          </a:p>
          <a:p>
            <a:endParaRPr lang="es-ES" sz="3200" dirty="0">
              <a:cs typeface="Calibri"/>
            </a:endParaRPr>
          </a:p>
        </p:txBody>
      </p:sp>
    </p:spTree>
    <p:extLst>
      <p:ext uri="{BB962C8B-B14F-4D97-AF65-F5344CB8AC3E}">
        <p14:creationId xmlns:p14="http://schemas.microsoft.com/office/powerpoint/2010/main" val="394365151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B56665F2-C84D-4D0A-B2D3-19F3F8DD0F41}"/>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endParaRPr lang="es-ES" sz="2200" dirty="0">
              <a:ea typeface="+mn-lt"/>
              <a:cs typeface="+mn-lt"/>
            </a:endParaRPr>
          </a:p>
          <a:p>
            <a:pPr marL="0" indent="0">
              <a:buNone/>
            </a:pPr>
            <a:r>
              <a:rPr lang="es-ES" sz="2200" dirty="0">
                <a:ea typeface="+mn-lt"/>
                <a:cs typeface="+mn-lt"/>
              </a:rPr>
              <a:t>          a) No contiene partes móviles.</a:t>
            </a:r>
            <a:endParaRPr lang="es-ES" sz="2200" dirty="0"/>
          </a:p>
          <a:p>
            <a:pPr marL="0" indent="0">
              <a:buNone/>
            </a:pPr>
            <a:r>
              <a:rPr lang="es-ES" sz="2200" dirty="0">
                <a:ea typeface="+mn-lt"/>
                <a:cs typeface="+mn-lt"/>
              </a:rPr>
              <a:t>          b) Son discos menos ruidosos que los magnéticos. </a:t>
            </a:r>
            <a:endParaRPr lang="es-ES" sz="2200" dirty="0"/>
          </a:p>
          <a:p>
            <a:pPr marL="0" indent="0">
              <a:buNone/>
            </a:pPr>
            <a:r>
              <a:rPr lang="es-ES" sz="2200" dirty="0">
                <a:ea typeface="+mn-lt"/>
                <a:cs typeface="+mn-lt"/>
              </a:rPr>
              <a:t>          c) El precio por MB es menor que en los discos magnéticos.</a:t>
            </a:r>
            <a:endParaRPr lang="es-ES" sz="2200" dirty="0"/>
          </a:p>
          <a:p>
            <a:pPr marL="0" indent="0">
              <a:buNone/>
            </a:pPr>
            <a:r>
              <a:rPr lang="es-ES" sz="2200" dirty="0">
                <a:ea typeface="+mn-lt"/>
                <a:cs typeface="+mn-lt"/>
              </a:rPr>
              <a:t>          d) Existen para varias interfaces (SATA, PATA, etc.)</a:t>
            </a:r>
            <a:endParaRPr lang="es-ES" sz="2200" dirty="0">
              <a:cs typeface="Calibri"/>
            </a:endParaRPr>
          </a:p>
        </p:txBody>
      </p:sp>
      <p:sp>
        <p:nvSpPr>
          <p:cNvPr id="2" name="CuadroTexto 1">
            <a:extLst>
              <a:ext uri="{FF2B5EF4-FFF2-40B4-BE49-F238E27FC236}">
                <a16:creationId xmlns:a16="http://schemas.microsoft.com/office/drawing/2014/main" id="{138C7D10-67A9-4446-8892-924E147811B3}"/>
              </a:ext>
            </a:extLst>
          </p:cNvPr>
          <p:cNvSpPr txBox="1"/>
          <p:nvPr/>
        </p:nvSpPr>
        <p:spPr>
          <a:xfrm>
            <a:off x="1302588" y="1173192"/>
            <a:ext cx="801969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a:t>4. ¿Cuál de las siguientes características NO </a:t>
            </a:r>
            <a:r>
              <a:rPr lang="es-ES" sz="3200" dirty="0"/>
              <a:t>corresponde a una unidad de estado sólido (SSD)? </a:t>
            </a:r>
            <a:endParaRPr lang="es-ES" dirty="0"/>
          </a:p>
        </p:txBody>
      </p:sp>
    </p:spTree>
    <p:extLst>
      <p:ext uri="{BB962C8B-B14F-4D97-AF65-F5344CB8AC3E}">
        <p14:creationId xmlns:p14="http://schemas.microsoft.com/office/powerpoint/2010/main" val="1550987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B56665F2-C84D-4D0A-B2D3-19F3F8DD0F41}"/>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endParaRPr lang="es-ES" sz="2200" dirty="0">
              <a:ea typeface="+mn-lt"/>
              <a:cs typeface="+mn-lt"/>
            </a:endParaRPr>
          </a:p>
          <a:p>
            <a:pPr marL="0" indent="0">
              <a:buNone/>
            </a:pPr>
            <a:r>
              <a:rPr lang="es-ES" sz="2200" dirty="0">
                <a:ea typeface="+mn-lt"/>
                <a:cs typeface="+mn-lt"/>
              </a:rPr>
              <a:t>          a) No contiene partes móviles.</a:t>
            </a:r>
            <a:endParaRPr lang="es-ES" sz="2200" dirty="0"/>
          </a:p>
          <a:p>
            <a:pPr marL="0" indent="0">
              <a:buNone/>
            </a:pPr>
            <a:r>
              <a:rPr lang="es-ES" sz="2200" dirty="0">
                <a:ea typeface="+mn-lt"/>
                <a:cs typeface="+mn-lt"/>
              </a:rPr>
              <a:t>          b) Son discos menos ruidosos que los magnéticos. </a:t>
            </a:r>
            <a:endParaRPr lang="es-ES" sz="2200" dirty="0"/>
          </a:p>
          <a:p>
            <a:pPr marL="0" indent="0">
              <a:buNone/>
            </a:pPr>
            <a:r>
              <a:rPr lang="es-ES" sz="2200" dirty="0">
                <a:solidFill>
                  <a:schemeClr val="accent6"/>
                </a:solidFill>
                <a:ea typeface="+mn-lt"/>
                <a:cs typeface="+mn-lt"/>
              </a:rPr>
              <a:t>          c) El precio por MB es menor que en los discos magnéticos.</a:t>
            </a:r>
            <a:endParaRPr lang="es-ES" sz="2200" dirty="0">
              <a:solidFill>
                <a:schemeClr val="accent6"/>
              </a:solidFill>
              <a:cs typeface="Calibri"/>
            </a:endParaRPr>
          </a:p>
          <a:p>
            <a:pPr marL="0" indent="0">
              <a:buNone/>
            </a:pPr>
            <a:r>
              <a:rPr lang="es-ES" sz="2200" dirty="0">
                <a:ea typeface="+mn-lt"/>
                <a:cs typeface="+mn-lt"/>
              </a:rPr>
              <a:t>          d) Existen para varias interfaces (SATA, PATA, etc.)</a:t>
            </a:r>
            <a:endParaRPr lang="es-ES" sz="2200" dirty="0">
              <a:cs typeface="Calibri"/>
            </a:endParaRPr>
          </a:p>
        </p:txBody>
      </p:sp>
      <p:sp>
        <p:nvSpPr>
          <p:cNvPr id="2" name="CuadroTexto 1">
            <a:extLst>
              <a:ext uri="{FF2B5EF4-FFF2-40B4-BE49-F238E27FC236}">
                <a16:creationId xmlns:a16="http://schemas.microsoft.com/office/drawing/2014/main" id="{138C7D10-67A9-4446-8892-924E147811B3}"/>
              </a:ext>
            </a:extLst>
          </p:cNvPr>
          <p:cNvSpPr txBox="1"/>
          <p:nvPr/>
        </p:nvSpPr>
        <p:spPr>
          <a:xfrm>
            <a:off x="1302588" y="1173192"/>
            <a:ext cx="801969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a:t>4. ¿Cuál de las siguientes características NO </a:t>
            </a:r>
            <a:r>
              <a:rPr lang="es-ES" sz="3200" dirty="0"/>
              <a:t>corresponde a una unidad de estado sólido (SSD)? </a:t>
            </a:r>
            <a:endParaRPr lang="es-ES" dirty="0"/>
          </a:p>
        </p:txBody>
      </p:sp>
    </p:spTree>
    <p:extLst>
      <p:ext uri="{BB962C8B-B14F-4D97-AF65-F5344CB8AC3E}">
        <p14:creationId xmlns:p14="http://schemas.microsoft.com/office/powerpoint/2010/main" val="385953145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E8ACA3-9B96-4517-9613-B7976DEFC321}"/>
              </a:ext>
            </a:extLst>
          </p:cNvPr>
          <p:cNvSpPr>
            <a:spLocks noGrp="1"/>
          </p:cNvSpPr>
          <p:nvPr>
            <p:ph type="title"/>
          </p:nvPr>
        </p:nvSpPr>
        <p:spPr>
          <a:xfrm>
            <a:off x="622417" y="62992"/>
            <a:ext cx="6268770" cy="1536192"/>
          </a:xfrm>
        </p:spPr>
        <p:txBody>
          <a:bodyPr anchor="b">
            <a:normAutofit/>
          </a:bodyPr>
          <a:lstStyle/>
          <a:p>
            <a:r>
              <a:rPr lang="es-ES" sz="5200">
                <a:cs typeface="Calibri Light"/>
              </a:rPr>
              <a:t>HDD</a:t>
            </a:r>
            <a:endParaRPr lang="es-ES" sz="5200"/>
          </a:p>
        </p:txBody>
      </p:sp>
      <p:sp>
        <p:nvSpPr>
          <p:cNvPr id="95" name="Rectangle 94">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7" name="Rectangle 96">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CuadroTexto 35">
            <a:extLst>
              <a:ext uri="{FF2B5EF4-FFF2-40B4-BE49-F238E27FC236}">
                <a16:creationId xmlns:a16="http://schemas.microsoft.com/office/drawing/2014/main" id="{4905BAC0-E475-4D29-948C-C6A40AE7215B}"/>
              </a:ext>
            </a:extLst>
          </p:cNvPr>
          <p:cNvSpPr txBox="1"/>
          <p:nvPr/>
        </p:nvSpPr>
        <p:spPr>
          <a:xfrm>
            <a:off x="568813" y="1936507"/>
            <a:ext cx="71784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Están compuestos de piezas mecánicas, de ahí que a veces se le llame discos duros mecánicos, y utilizan el magnetismo para grabar los datos y archivos.</a:t>
            </a:r>
          </a:p>
        </p:txBody>
      </p:sp>
      <p:sp>
        <p:nvSpPr>
          <p:cNvPr id="3" name="Marcador de contenido 2">
            <a:extLst>
              <a:ext uri="{FF2B5EF4-FFF2-40B4-BE49-F238E27FC236}">
                <a16:creationId xmlns:a16="http://schemas.microsoft.com/office/drawing/2014/main" id="{E9AE34CC-985B-4AD5-8185-CC1FEF20641B}"/>
              </a:ext>
            </a:extLst>
          </p:cNvPr>
          <p:cNvSpPr>
            <a:spLocks noGrp="1"/>
          </p:cNvSpPr>
          <p:nvPr>
            <p:ph idx="1"/>
          </p:nvPr>
        </p:nvSpPr>
        <p:spPr>
          <a:xfrm>
            <a:off x="573571" y="2672001"/>
            <a:ext cx="6845154" cy="4036881"/>
          </a:xfrm>
        </p:spPr>
        <p:txBody>
          <a:bodyPr vert="horz" lIns="91440" tIns="45720" rIns="91440" bIns="45720" rtlCol="0" anchor="t">
            <a:noAutofit/>
          </a:bodyPr>
          <a:lstStyle/>
          <a:p>
            <a:pPr marL="0" indent="0">
              <a:buNone/>
            </a:pPr>
            <a:endParaRPr lang="es-ES" sz="1800">
              <a:ea typeface="+mn-lt"/>
              <a:cs typeface="+mn-lt"/>
            </a:endParaRPr>
          </a:p>
          <a:p>
            <a:pPr marL="0" indent="0">
              <a:buNone/>
            </a:pPr>
            <a:r>
              <a:rPr lang="es-ES" sz="1800">
                <a:ea typeface="+mn-lt"/>
                <a:cs typeface="+mn-lt"/>
              </a:rPr>
              <a:t>Un disco duro es una caja herméticamente cerrada que contiene:</a:t>
            </a:r>
          </a:p>
          <a:p>
            <a:pPr marL="0" indent="0">
              <a:buNone/>
            </a:pPr>
            <a:endParaRPr lang="es-ES" sz="1800">
              <a:cs typeface="Calibri"/>
            </a:endParaRPr>
          </a:p>
          <a:p>
            <a:pPr marL="0" indent="0">
              <a:spcBef>
                <a:spcPts val="0"/>
              </a:spcBef>
              <a:buNone/>
            </a:pPr>
            <a:r>
              <a:rPr lang="es-ES" sz="1800">
                <a:cs typeface="Calibri"/>
              </a:rPr>
              <a:t>• La unidad de lectura y escritura: es un conjunto de componentes electrónicos y mecánicos que hacen posible el almacenamiento y recuperación de los datos en el disco.</a:t>
            </a:r>
            <a:endParaRPr lang="es-ES" sz="1800">
              <a:ea typeface="+mn-lt"/>
              <a:cs typeface="+mn-lt"/>
            </a:endParaRPr>
          </a:p>
          <a:p>
            <a:pPr marL="0" indent="0">
              <a:spcBef>
                <a:spcPts val="0"/>
              </a:spcBef>
              <a:buNone/>
            </a:pPr>
            <a:endParaRPr lang="es-ES" sz="1800">
              <a:cs typeface="Calibri"/>
            </a:endParaRPr>
          </a:p>
          <a:p>
            <a:pPr marL="285750" indent="-285750">
              <a:spcBef>
                <a:spcPts val="0"/>
              </a:spcBef>
              <a:buFont typeface="Courier New" panose="020B0604020202020204" pitchFamily="34" charset="0"/>
              <a:buChar char="o"/>
            </a:pPr>
            <a:r>
              <a:rPr lang="es-ES" sz="1800">
                <a:cs typeface="Calibri"/>
              </a:rPr>
              <a:t>Cabezales de lectura-escritura</a:t>
            </a:r>
            <a:endParaRPr lang="es-ES" sz="1800">
              <a:ea typeface="+mn-lt"/>
              <a:cs typeface="+mn-lt"/>
            </a:endParaRPr>
          </a:p>
          <a:p>
            <a:pPr marL="285750" indent="-285750">
              <a:spcBef>
                <a:spcPts val="0"/>
              </a:spcBef>
              <a:buFont typeface="Courier New" panose="020B0604020202020204" pitchFamily="34" charset="0"/>
              <a:buChar char="o"/>
            </a:pPr>
            <a:r>
              <a:rPr lang="es-ES" sz="1800">
                <a:cs typeface="Calibri"/>
              </a:rPr>
              <a:t>Brazo actuador o mecánico encargado de mover las cabezas a la zona correspondiente del disco</a:t>
            </a:r>
            <a:endParaRPr lang="es-ES" sz="1800">
              <a:ea typeface="+mn-lt"/>
              <a:cs typeface="+mn-lt"/>
            </a:endParaRPr>
          </a:p>
          <a:p>
            <a:pPr marL="0" indent="0">
              <a:spcBef>
                <a:spcPts val="0"/>
              </a:spcBef>
              <a:buNone/>
            </a:pPr>
            <a:endParaRPr lang="es-ES" sz="1800">
              <a:cs typeface="Calibri"/>
            </a:endParaRPr>
          </a:p>
          <a:p>
            <a:pPr marL="0" indent="0">
              <a:spcBef>
                <a:spcPts val="0"/>
              </a:spcBef>
              <a:buNone/>
            </a:pPr>
            <a:r>
              <a:rPr lang="es-ES" sz="1800">
                <a:cs typeface="Calibri"/>
              </a:rPr>
              <a:t>• El disco es, en realidad, una pila de discos, llamados platos, que almacenan información magnéticamente. Cada uno de los platos tiene dos superficies magnéticas llamadas caras.</a:t>
            </a:r>
          </a:p>
        </p:txBody>
      </p:sp>
      <p:pic>
        <p:nvPicPr>
          <p:cNvPr id="1026" name="Picture 2">
            <a:extLst>
              <a:ext uri="{FF2B5EF4-FFF2-40B4-BE49-F238E27FC236}">
                <a16:creationId xmlns:a16="http://schemas.microsoft.com/office/drawing/2014/main" id="{05A0C92F-9701-4EDE-B570-32608C5AA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083" y="2246259"/>
            <a:ext cx="5210175"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871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Freeform: Shape 78">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1" name="Freeform: Shape 80">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BD3AB54-4104-478F-89B3-2989B33AA251}"/>
              </a:ext>
            </a:extLst>
          </p:cNvPr>
          <p:cNvSpPr>
            <a:spLocks noGrp="1"/>
          </p:cNvSpPr>
          <p:nvPr>
            <p:ph type="title"/>
          </p:nvPr>
        </p:nvSpPr>
        <p:spPr>
          <a:xfrm>
            <a:off x="438913" y="859536"/>
            <a:ext cx="4832802" cy="1243584"/>
          </a:xfrm>
        </p:spPr>
        <p:txBody>
          <a:bodyPr vert="horz" lIns="91440" tIns="45720" rIns="91440" bIns="45720" rtlCol="0">
            <a:normAutofit/>
          </a:bodyPr>
          <a:lstStyle/>
          <a:p>
            <a:r>
              <a:rPr lang="es-ES" sz="3400">
                <a:ea typeface="+mj-lt"/>
                <a:cs typeface="+mj-lt"/>
              </a:rPr>
              <a:t>Cara, cilindro y sector</a:t>
            </a:r>
            <a:endParaRPr lang="es-ES">
              <a:cs typeface="Calibri Light" panose="020F0302020204030204"/>
            </a:endParaRPr>
          </a:p>
        </p:txBody>
      </p:sp>
      <p:sp>
        <p:nvSpPr>
          <p:cNvPr id="83" name="Rectangle 8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5" name="Rectangle 8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Content Placeholder 63">
            <a:extLst>
              <a:ext uri="{FF2B5EF4-FFF2-40B4-BE49-F238E27FC236}">
                <a16:creationId xmlns:a16="http://schemas.microsoft.com/office/drawing/2014/main" id="{5C4FD463-0951-4D88-B25E-D51C8284F628}"/>
              </a:ext>
            </a:extLst>
          </p:cNvPr>
          <p:cNvSpPr>
            <a:spLocks noGrp="1"/>
          </p:cNvSpPr>
          <p:nvPr>
            <p:ph idx="1"/>
          </p:nvPr>
        </p:nvSpPr>
        <p:spPr>
          <a:xfrm>
            <a:off x="438912" y="2512611"/>
            <a:ext cx="4832803" cy="3664351"/>
          </a:xfrm>
        </p:spPr>
        <p:txBody>
          <a:bodyPr vert="horz" lIns="91440" tIns="45720" rIns="91440" bIns="45720" rtlCol="0" anchor="t">
            <a:normAutofit/>
          </a:bodyPr>
          <a:lstStyle/>
          <a:p>
            <a:pPr marL="0" indent="0">
              <a:buNone/>
            </a:pPr>
            <a:endParaRPr lang="es-ES" sz="1800">
              <a:ea typeface="+mn-lt"/>
              <a:cs typeface="+mn-lt"/>
            </a:endParaRPr>
          </a:p>
          <a:p>
            <a:pPr>
              <a:buFont typeface="Arial"/>
              <a:buChar char="•"/>
            </a:pPr>
            <a:r>
              <a:rPr lang="es-ES" sz="1800">
                <a:ea typeface="+mn-lt"/>
                <a:cs typeface="+mn-lt"/>
              </a:rPr>
              <a:t>Cada una de estas caras se divide en anillos concéntricos llamados pistas. En los discos duros se suele utilizar el término cilindro para referirse a la misma pista de todos los discos de la pila. Finalmente, cada pista se divide en sectores.</a:t>
            </a:r>
          </a:p>
          <a:p>
            <a:pPr>
              <a:buFont typeface="Arial"/>
              <a:buChar char="•"/>
            </a:pPr>
            <a:r>
              <a:rPr lang="es-ES" sz="1800">
                <a:ea typeface="+mn-lt"/>
                <a:cs typeface="+mn-lt"/>
              </a:rPr>
              <a:t>Los sectores: Son las unidades mínimas de información que puede leer o escribir un disco duro. Generalmente, cada sector almacena 512 bytes de información.</a:t>
            </a:r>
            <a:endParaRPr lang="es-ES">
              <a:cs typeface="Calibri" panose="020F0502020204030204"/>
            </a:endParaRPr>
          </a:p>
        </p:txBody>
      </p:sp>
      <p:pic>
        <p:nvPicPr>
          <p:cNvPr id="3" name="Imagen 5">
            <a:extLst>
              <a:ext uri="{FF2B5EF4-FFF2-40B4-BE49-F238E27FC236}">
                <a16:creationId xmlns:a16="http://schemas.microsoft.com/office/drawing/2014/main" id="{ABD713E3-E52E-444D-A59B-C9F028CDC25D}"/>
              </a:ext>
            </a:extLst>
          </p:cNvPr>
          <p:cNvPicPr>
            <a:picLocks noChangeAspect="1"/>
          </p:cNvPicPr>
          <p:nvPr/>
        </p:nvPicPr>
        <p:blipFill>
          <a:blip r:embed="rId2"/>
          <a:stretch>
            <a:fillRect/>
          </a:stretch>
        </p:blipFill>
        <p:spPr>
          <a:xfrm>
            <a:off x="6847102" y="2581030"/>
            <a:ext cx="4591374" cy="1832642"/>
          </a:xfrm>
          <a:prstGeom prst="rect">
            <a:avLst/>
          </a:prstGeom>
        </p:spPr>
      </p:pic>
    </p:spTree>
    <p:extLst>
      <p:ext uri="{BB962C8B-B14F-4D97-AF65-F5344CB8AC3E}">
        <p14:creationId xmlns:p14="http://schemas.microsoft.com/office/powerpoint/2010/main" val="2270115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Freeform: Shape 91">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4" name="Freeform: Shape 93">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BD3AB54-4104-478F-89B3-2989B33AA251}"/>
              </a:ext>
            </a:extLst>
          </p:cNvPr>
          <p:cNvSpPr>
            <a:spLocks noGrp="1"/>
          </p:cNvSpPr>
          <p:nvPr>
            <p:ph type="title"/>
          </p:nvPr>
        </p:nvSpPr>
        <p:spPr>
          <a:xfrm>
            <a:off x="838200" y="253397"/>
            <a:ext cx="10515600" cy="1273233"/>
          </a:xfrm>
        </p:spPr>
        <p:txBody>
          <a:bodyPr vert="horz" lIns="91440" tIns="45720" rIns="91440" bIns="45720" rtlCol="0">
            <a:normAutofit/>
          </a:bodyPr>
          <a:lstStyle/>
          <a:p>
            <a:r>
              <a:rPr lang="en-US" sz="5200">
                <a:cs typeface="Calibri Light"/>
              </a:rPr>
              <a:t>HDD: </a:t>
            </a:r>
            <a:r>
              <a:rPr lang="en-US" sz="5200" err="1">
                <a:cs typeface="Calibri Light"/>
              </a:rPr>
              <a:t>Funcionamiento</a:t>
            </a:r>
            <a:endParaRPr lang="en-US" sz="5200" kern="1200">
              <a:latin typeface="+mj-lt"/>
              <a:cs typeface="Calibri Light"/>
            </a:endParaRPr>
          </a:p>
        </p:txBody>
      </p:sp>
      <p:sp>
        <p:nvSpPr>
          <p:cNvPr id="96" name="Rectangle 95">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 name="Content Placeholder 63">
            <a:extLst>
              <a:ext uri="{FF2B5EF4-FFF2-40B4-BE49-F238E27FC236}">
                <a16:creationId xmlns:a16="http://schemas.microsoft.com/office/drawing/2014/main" id="{5C4FD463-0951-4D88-B25E-D51C8284F628}"/>
              </a:ext>
            </a:extLst>
          </p:cNvPr>
          <p:cNvSpPr>
            <a:spLocks noGrp="1"/>
          </p:cNvSpPr>
          <p:nvPr>
            <p:ph idx="1"/>
          </p:nvPr>
        </p:nvSpPr>
        <p:spPr>
          <a:xfrm>
            <a:off x="838200" y="2370562"/>
            <a:ext cx="10515600" cy="3938407"/>
          </a:xfrm>
        </p:spPr>
        <p:txBody>
          <a:bodyPr vert="horz" lIns="91440" tIns="45720" rIns="91440" bIns="45720" rtlCol="0" anchor="t">
            <a:noAutofit/>
          </a:bodyPr>
          <a:lstStyle/>
          <a:p>
            <a:r>
              <a:rPr lang="es-ES_tradnl" sz="2400" dirty="0">
                <a:ea typeface="+mn-lt"/>
                <a:cs typeface="+mn-lt"/>
              </a:rPr>
              <a:t>Cada disco giratorio tiene billones de fragmentos diminutos que se pueden magnetizar para representar bits. </a:t>
            </a:r>
            <a:endParaRPr lang="es-ES" dirty="0"/>
          </a:p>
          <a:p>
            <a:r>
              <a:rPr lang="es-ES_tradnl" sz="2400" dirty="0">
                <a:ea typeface="+mn-lt"/>
                <a:cs typeface="+mn-lt"/>
              </a:rPr>
              <a:t>Cada una de las caras tiene asignado un cabezal de lectura/escritura de la unidad. Por tanto, habrá tantos cabezales como caras tenga el disco duro. </a:t>
            </a:r>
            <a:endParaRPr lang="es-ES_tradnl"/>
          </a:p>
          <a:p>
            <a:r>
              <a:rPr lang="es-ES_tradnl" sz="2400" dirty="0">
                <a:ea typeface="+mn-lt"/>
                <a:cs typeface="+mn-lt"/>
              </a:rPr>
              <a:t>El cabezal de lectura y escritura escanea los platos giratorios y magnetiza los fragmentos para escribir información digital en el disco duro, o detecta las cargas magnéticas para leer la información.</a:t>
            </a:r>
            <a:endParaRPr lang="es-ES_tradnl" sz="2400">
              <a:cs typeface="Calibri"/>
            </a:endParaRPr>
          </a:p>
          <a:p>
            <a:r>
              <a:rPr lang="es-ES_tradnl" sz="2400" dirty="0">
                <a:ea typeface="+mn-lt"/>
                <a:cs typeface="+mn-lt"/>
              </a:rPr>
              <a:t>Cuanto más finos sean los discos mejor será la grabación, y cuanto más rápido giran, mayor será la velocidad a la que se transmiten los datos, tanto a la hora de leerlos como al escribirlos.</a:t>
            </a:r>
            <a:endParaRPr lang="es-ES_tradnl" sz="2400" dirty="0">
              <a:cs typeface="Calibri"/>
            </a:endParaRPr>
          </a:p>
        </p:txBody>
      </p:sp>
    </p:spTree>
    <p:extLst>
      <p:ext uri="{BB962C8B-B14F-4D97-AF65-F5344CB8AC3E}">
        <p14:creationId xmlns:p14="http://schemas.microsoft.com/office/powerpoint/2010/main" val="233122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0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D3AB54-4104-478F-89B3-2989B33AA251}"/>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a:cs typeface="Calibri Light"/>
              </a:rPr>
              <a:t>SSD</a:t>
            </a:r>
            <a:endParaRPr lang="en-US" sz="5400" kern="1200">
              <a:latin typeface="+mj-lt"/>
              <a:cs typeface="Calibri Light"/>
            </a:endParaRPr>
          </a:p>
        </p:txBody>
      </p:sp>
      <p:pic>
        <p:nvPicPr>
          <p:cNvPr id="4" name="Imagen 4">
            <a:extLst>
              <a:ext uri="{FF2B5EF4-FFF2-40B4-BE49-F238E27FC236}">
                <a16:creationId xmlns:a16="http://schemas.microsoft.com/office/drawing/2014/main" id="{55788E5C-CF03-4181-A1F5-12386C1171D2}"/>
              </a:ext>
            </a:extLst>
          </p:cNvPr>
          <p:cNvPicPr>
            <a:picLocks noChangeAspect="1"/>
          </p:cNvPicPr>
          <p:nvPr/>
        </p:nvPicPr>
        <p:blipFill rotWithShape="1">
          <a:blip r:embed="rId2"/>
          <a:srcRect l="25196" r="2947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ontent Placeholder 63">
            <a:extLst>
              <a:ext uri="{FF2B5EF4-FFF2-40B4-BE49-F238E27FC236}">
                <a16:creationId xmlns:a16="http://schemas.microsoft.com/office/drawing/2014/main" id="{5C4FD463-0951-4D88-B25E-D51C8284F628}"/>
              </a:ext>
            </a:extLst>
          </p:cNvPr>
          <p:cNvSpPr>
            <a:spLocks noGrp="1"/>
          </p:cNvSpPr>
          <p:nvPr>
            <p:ph idx="1"/>
          </p:nvPr>
        </p:nvSpPr>
        <p:spPr>
          <a:xfrm>
            <a:off x="5297762" y="2706624"/>
            <a:ext cx="6251110" cy="3483864"/>
          </a:xfrm>
        </p:spPr>
        <p:txBody>
          <a:bodyPr vert="horz" lIns="91440" tIns="45720" rIns="91440" bIns="45720" rtlCol="0">
            <a:normAutofit/>
          </a:bodyPr>
          <a:lstStyle/>
          <a:p>
            <a:r>
              <a:rPr lang="es-ES_tradnl" sz="2200">
                <a:ea typeface="+mn-lt"/>
                <a:cs typeface="+mn-lt"/>
              </a:rPr>
              <a:t>SSD, siglas de Solid </a:t>
            </a:r>
            <a:r>
              <a:rPr lang="es-ES_tradnl" sz="2200" err="1">
                <a:ea typeface="+mn-lt"/>
                <a:cs typeface="+mn-lt"/>
              </a:rPr>
              <a:t>State</a:t>
            </a:r>
            <a:r>
              <a:rPr lang="es-ES_tradnl" sz="2200">
                <a:ea typeface="+mn-lt"/>
                <a:cs typeface="+mn-lt"/>
              </a:rPr>
              <a:t> Drive (Disco Duro de estado sólido), a diferencia de los discos duros convencionales no poseen un sistema mecánico, el SSD utiliza para su funcionamiento elementos completamente electrónicos.</a:t>
            </a:r>
          </a:p>
        </p:txBody>
      </p:sp>
    </p:spTree>
    <p:extLst>
      <p:ext uri="{BB962C8B-B14F-4D97-AF65-F5344CB8AC3E}">
        <p14:creationId xmlns:p14="http://schemas.microsoft.com/office/powerpoint/2010/main" val="3248639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1482C9-F554-4090-8797-505EA4A67310}"/>
              </a:ext>
            </a:extLst>
          </p:cNvPr>
          <p:cNvSpPr>
            <a:spLocks noGrp="1"/>
          </p:cNvSpPr>
          <p:nvPr>
            <p:ph type="title"/>
          </p:nvPr>
        </p:nvSpPr>
        <p:spPr>
          <a:xfrm>
            <a:off x="554350" y="66182"/>
            <a:ext cx="11018520" cy="1434415"/>
          </a:xfrm>
        </p:spPr>
        <p:txBody>
          <a:bodyPr anchor="b">
            <a:normAutofit/>
          </a:bodyPr>
          <a:lstStyle/>
          <a:p>
            <a:r>
              <a:rPr lang="es-ES" sz="5400">
                <a:ea typeface="+mj-lt"/>
                <a:cs typeface="+mj-lt"/>
              </a:rPr>
              <a:t>Componentes de un SSD</a:t>
            </a:r>
            <a:endParaRPr lang="es-ES" sz="5400"/>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7520403-839B-4793-9D91-BC21C26934CC}"/>
              </a:ext>
            </a:extLst>
          </p:cNvPr>
          <p:cNvSpPr>
            <a:spLocks noGrp="1"/>
          </p:cNvSpPr>
          <p:nvPr>
            <p:ph idx="1"/>
          </p:nvPr>
        </p:nvSpPr>
        <p:spPr>
          <a:xfrm>
            <a:off x="572493" y="1926615"/>
            <a:ext cx="6713552" cy="4611684"/>
          </a:xfrm>
        </p:spPr>
        <p:txBody>
          <a:bodyPr vert="horz" lIns="91440" tIns="45720" rIns="91440" bIns="45720" rtlCol="0" anchor="t">
            <a:noAutofit/>
          </a:bodyPr>
          <a:lstStyle/>
          <a:p>
            <a:pPr marL="0" indent="0">
              <a:buNone/>
            </a:pPr>
            <a:r>
              <a:rPr lang="es-ES" sz="1600">
                <a:ea typeface="+mn-lt"/>
                <a:cs typeface="+mn-lt"/>
              </a:rPr>
              <a:t>Los SSD están compuestos por:</a:t>
            </a:r>
            <a:endParaRPr lang="es-ES" sz="1600">
              <a:cs typeface="Calibri"/>
            </a:endParaRPr>
          </a:p>
          <a:p>
            <a:r>
              <a:rPr lang="es-ES" sz="1600" b="1">
                <a:ea typeface="+mn-lt"/>
                <a:cs typeface="+mn-lt"/>
              </a:rPr>
              <a:t>1. Memoria flash: </a:t>
            </a:r>
            <a:endParaRPr lang="es-ES" sz="1600">
              <a:ea typeface="+mn-lt"/>
              <a:cs typeface="+mn-lt"/>
            </a:endParaRPr>
          </a:p>
          <a:p>
            <a:pPr marL="0" indent="0">
              <a:buNone/>
            </a:pPr>
            <a:r>
              <a:rPr lang="es-ES" sz="1600">
                <a:ea typeface="+mn-lt"/>
                <a:cs typeface="+mn-lt"/>
              </a:rPr>
              <a:t> Es una memoria no volátil compuesta por celdas. Las operaciones básicas de una memoria Flash son la programación, la lectura y el borrado. Las SSD utilizan chips de memoria de tipo NAND</a:t>
            </a:r>
            <a:endParaRPr lang="es-ES" sz="1600">
              <a:cs typeface="Calibri"/>
            </a:endParaRPr>
          </a:p>
          <a:p>
            <a:r>
              <a:rPr lang="es-ES" sz="1600" b="1">
                <a:ea typeface="+mn-lt"/>
                <a:cs typeface="+mn-lt"/>
              </a:rPr>
              <a:t>2. Controladora y Firmware.</a:t>
            </a:r>
            <a:endParaRPr lang="es-ES" sz="1600" b="1">
              <a:cs typeface="Calibri"/>
            </a:endParaRPr>
          </a:p>
          <a:p>
            <a:pPr marL="0" indent="0">
              <a:buNone/>
            </a:pPr>
            <a:r>
              <a:rPr lang="es-ES" sz="1600">
                <a:ea typeface="+mn-lt"/>
                <a:cs typeface="+mn-lt"/>
              </a:rPr>
              <a:t>Se trata de un pequeño procesador que conjuntamente con el firmware decide cómo, cuándo y dónde la información es escrita y leída. Coordina interfaz, caché y memoria flash.</a:t>
            </a:r>
          </a:p>
          <a:p>
            <a:r>
              <a:rPr lang="es-ES" sz="1600" b="1">
                <a:ea typeface="+mn-lt"/>
                <a:cs typeface="+mn-lt"/>
              </a:rPr>
              <a:t>3. Interface: </a:t>
            </a:r>
            <a:endParaRPr lang="es-ES" sz="1600">
              <a:ea typeface="+mn-lt"/>
              <a:cs typeface="+mn-lt"/>
            </a:endParaRPr>
          </a:p>
          <a:p>
            <a:pPr marL="0" indent="0">
              <a:buNone/>
            </a:pPr>
            <a:r>
              <a:rPr lang="es-ES" sz="1600">
                <a:ea typeface="+mn-lt"/>
                <a:cs typeface="+mn-lt"/>
              </a:rPr>
              <a:t>El interface es el software que comunica el SSD y la placa base del ordenador.</a:t>
            </a:r>
            <a:endParaRPr lang="es-ES" sz="1600">
              <a:cs typeface="Calibri"/>
            </a:endParaRPr>
          </a:p>
          <a:p>
            <a:r>
              <a:rPr lang="es-ES" sz="1600" b="1">
                <a:ea typeface="+mn-lt"/>
                <a:cs typeface="+mn-lt"/>
              </a:rPr>
              <a:t>4. Caché (Memoria RAM): </a:t>
            </a:r>
            <a:endParaRPr lang="es-ES" sz="1600">
              <a:ea typeface="+mn-lt"/>
              <a:cs typeface="+mn-lt"/>
            </a:endParaRPr>
          </a:p>
          <a:p>
            <a:pPr marL="0" indent="0">
              <a:buNone/>
            </a:pPr>
            <a:r>
              <a:rPr lang="es-ES" sz="1600">
                <a:ea typeface="+mn-lt"/>
                <a:cs typeface="+mn-lt"/>
              </a:rPr>
              <a:t>Se trata de memoria RAM que se usa como archivo temporal antes de la escritura definitiva en la memoria flash. Es una memoria volátil, en caso de pérdida súbita de energía, la información que contiene puede perderse. Algunos modelos ofrecen opciones de seguridad que impiden que se pierda.</a:t>
            </a:r>
            <a:endParaRPr lang="es-ES" sz="1600">
              <a:cs typeface="Calibri" panose="020F0502020204030204"/>
            </a:endParaRPr>
          </a:p>
        </p:txBody>
      </p:sp>
      <p:pic>
        <p:nvPicPr>
          <p:cNvPr id="4" name="Imagen 6" descr="Imagen que contiene electrónica, circuito&#10;&#10;Descripción generada automáticamente">
            <a:extLst>
              <a:ext uri="{FF2B5EF4-FFF2-40B4-BE49-F238E27FC236}">
                <a16:creationId xmlns:a16="http://schemas.microsoft.com/office/drawing/2014/main" id="{0F3B5DC7-3FB0-470C-BFB0-3E9C31D8D73E}"/>
              </a:ext>
            </a:extLst>
          </p:cNvPr>
          <p:cNvPicPr>
            <a:picLocks noChangeAspect="1"/>
          </p:cNvPicPr>
          <p:nvPr/>
        </p:nvPicPr>
        <p:blipFill rotWithShape="1">
          <a:blip r:embed="rId2"/>
          <a:srcRect t="8804" r="-2" b="8559"/>
          <a:stretch/>
        </p:blipFill>
        <p:spPr>
          <a:xfrm>
            <a:off x="7675658" y="2093976"/>
            <a:ext cx="3941064" cy="4096512"/>
          </a:xfrm>
          <a:prstGeom prst="rect">
            <a:avLst/>
          </a:prstGeom>
        </p:spPr>
      </p:pic>
    </p:spTree>
    <p:extLst>
      <p:ext uri="{BB962C8B-B14F-4D97-AF65-F5344CB8AC3E}">
        <p14:creationId xmlns:p14="http://schemas.microsoft.com/office/powerpoint/2010/main" val="1154321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ítulo 1">
            <a:extLst>
              <a:ext uri="{FF2B5EF4-FFF2-40B4-BE49-F238E27FC236}">
                <a16:creationId xmlns:a16="http://schemas.microsoft.com/office/drawing/2014/main" id="{CD0E3EFD-857D-4235-8E0D-C176C47C881B}"/>
              </a:ext>
            </a:extLst>
          </p:cNvPr>
          <p:cNvSpPr>
            <a:spLocks noGrp="1"/>
          </p:cNvSpPr>
          <p:nvPr>
            <p:ph type="title"/>
          </p:nvPr>
        </p:nvSpPr>
        <p:spPr>
          <a:xfrm>
            <a:off x="915588" y="329941"/>
            <a:ext cx="3644489" cy="3929195"/>
          </a:xfrm>
        </p:spPr>
        <p:txBody>
          <a:bodyPr anchor="t">
            <a:normAutofit/>
          </a:bodyPr>
          <a:lstStyle/>
          <a:p>
            <a:r>
              <a:rPr lang="es-ES">
                <a:solidFill>
                  <a:srgbClr val="FFFFFF"/>
                </a:solidFill>
                <a:latin typeface="Calibri"/>
                <a:cs typeface="Calibri"/>
              </a:rPr>
              <a:t>HDD </a:t>
            </a:r>
            <a:br>
              <a:rPr lang="es-ES">
                <a:latin typeface="Calibri"/>
                <a:cs typeface="Calibri"/>
              </a:rPr>
            </a:br>
            <a:r>
              <a:rPr lang="es-ES">
                <a:solidFill>
                  <a:srgbClr val="FFFFFF"/>
                </a:solidFill>
                <a:latin typeface="Calibri"/>
                <a:cs typeface="Calibri"/>
              </a:rPr>
              <a:t>vs </a:t>
            </a:r>
            <a:br>
              <a:rPr lang="es-ES">
                <a:latin typeface="Calibri"/>
                <a:cs typeface="Calibri"/>
              </a:rPr>
            </a:br>
            <a:r>
              <a:rPr lang="es-ES">
                <a:solidFill>
                  <a:srgbClr val="FFFFFF"/>
                </a:solidFill>
                <a:latin typeface="Calibri"/>
                <a:cs typeface="Calibri"/>
              </a:rPr>
              <a:t>SSD:</a:t>
            </a:r>
            <a:br>
              <a:rPr lang="es-ES">
                <a:latin typeface="Calibri"/>
                <a:cs typeface="Calibri"/>
              </a:rPr>
            </a:br>
            <a:r>
              <a:rPr lang="es-ES">
                <a:solidFill>
                  <a:schemeClr val="bg1"/>
                </a:solidFill>
                <a:latin typeface="Calibri"/>
                <a:cs typeface="Calibri"/>
              </a:rPr>
              <a:t>Principales diferencias</a:t>
            </a:r>
            <a:endParaRPr lang="es-ES">
              <a:solidFill>
                <a:schemeClr val="bg1"/>
              </a:solidFill>
            </a:endParaRPr>
          </a:p>
        </p:txBody>
      </p:sp>
      <p:graphicFrame>
        <p:nvGraphicFramePr>
          <p:cNvPr id="11" name="Tabla 10">
            <a:extLst>
              <a:ext uri="{FF2B5EF4-FFF2-40B4-BE49-F238E27FC236}">
                <a16:creationId xmlns:a16="http://schemas.microsoft.com/office/drawing/2014/main" id="{AAE46C8A-1D4F-4E95-B430-3D0592C4B66E}"/>
              </a:ext>
            </a:extLst>
          </p:cNvPr>
          <p:cNvGraphicFramePr>
            <a:graphicFrameLocks noGrp="1"/>
          </p:cNvGraphicFramePr>
          <p:nvPr>
            <p:extLst>
              <p:ext uri="{D42A27DB-BD31-4B8C-83A1-F6EECF244321}">
                <p14:modId xmlns:p14="http://schemas.microsoft.com/office/powerpoint/2010/main" val="1964744752"/>
              </p:ext>
            </p:extLst>
          </p:nvPr>
        </p:nvGraphicFramePr>
        <p:xfrm>
          <a:off x="6114585" y="864219"/>
          <a:ext cx="5575607" cy="5439944"/>
        </p:xfrm>
        <a:graphic>
          <a:graphicData uri="http://schemas.openxmlformats.org/drawingml/2006/table">
            <a:tbl>
              <a:tblPr firstRow="1" bandRow="1">
                <a:tableStyleId>{21E4AEA4-8DFA-4A89-87EB-49C32662AFE0}</a:tableStyleId>
              </a:tblPr>
              <a:tblGrid>
                <a:gridCol w="1765609">
                  <a:extLst>
                    <a:ext uri="{9D8B030D-6E8A-4147-A177-3AD203B41FA5}">
                      <a16:colId xmlns:a16="http://schemas.microsoft.com/office/drawing/2014/main" val="939721220"/>
                    </a:ext>
                  </a:extLst>
                </a:gridCol>
                <a:gridCol w="1904999">
                  <a:extLst>
                    <a:ext uri="{9D8B030D-6E8A-4147-A177-3AD203B41FA5}">
                      <a16:colId xmlns:a16="http://schemas.microsoft.com/office/drawing/2014/main" val="1501901585"/>
                    </a:ext>
                  </a:extLst>
                </a:gridCol>
                <a:gridCol w="1904999">
                  <a:extLst>
                    <a:ext uri="{9D8B030D-6E8A-4147-A177-3AD203B41FA5}">
                      <a16:colId xmlns:a16="http://schemas.microsoft.com/office/drawing/2014/main" val="383035685"/>
                    </a:ext>
                  </a:extLst>
                </a:gridCol>
              </a:tblGrid>
              <a:tr h="331270">
                <a:tc>
                  <a:txBody>
                    <a:bodyPr/>
                    <a:lstStyle/>
                    <a:p>
                      <a:pPr algn="ctr" rtl="0" fontAlgn="base"/>
                      <a:r>
                        <a:rPr lang="es-ES" sz="1100" u="none" strike="noStrike">
                          <a:effectLst/>
                        </a:rPr>
                        <a:t>PRINCIPALES VENTAJAS</a:t>
                      </a:r>
                      <a:r>
                        <a:rPr lang="es-ES" sz="1100">
                          <a:effectLst/>
                        </a:rPr>
                        <a:t> </a:t>
                      </a:r>
                      <a:endParaRPr lang="es-ES">
                        <a:effectLst/>
                      </a:endParaRPr>
                    </a:p>
                  </a:txBody>
                  <a:tcPr/>
                </a:tc>
                <a:tc>
                  <a:txBody>
                    <a:bodyPr/>
                    <a:lstStyle/>
                    <a:p>
                      <a:pPr algn="ctr" rtl="0" fontAlgn="base"/>
                      <a:r>
                        <a:rPr lang="es-ES" sz="1100" u="none" strike="noStrike">
                          <a:effectLst/>
                        </a:rPr>
                        <a:t>SSD</a:t>
                      </a:r>
                      <a:r>
                        <a:rPr lang="es-ES" sz="1100">
                          <a:effectLst/>
                        </a:rPr>
                        <a:t> </a:t>
                      </a:r>
                      <a:endParaRPr lang="es-ES">
                        <a:effectLst/>
                      </a:endParaRPr>
                    </a:p>
                  </a:txBody>
                  <a:tcPr/>
                </a:tc>
                <a:tc>
                  <a:txBody>
                    <a:bodyPr/>
                    <a:lstStyle/>
                    <a:p>
                      <a:pPr algn="ctr" rtl="0" fontAlgn="base"/>
                      <a:r>
                        <a:rPr lang="es-ES" sz="1100" u="none" strike="noStrike">
                          <a:effectLst/>
                        </a:rPr>
                        <a:t>HDD</a:t>
                      </a:r>
                      <a:r>
                        <a:rPr lang="es-ES" sz="1100">
                          <a:effectLst/>
                        </a:rPr>
                        <a:t> </a:t>
                      </a:r>
                      <a:endParaRPr lang="es-ES">
                        <a:effectLst/>
                      </a:endParaRPr>
                    </a:p>
                  </a:txBody>
                  <a:tcPr/>
                </a:tc>
                <a:extLst>
                  <a:ext uri="{0D108BD9-81ED-4DB2-BD59-A6C34878D82A}">
                    <a16:rowId xmlns:a16="http://schemas.microsoft.com/office/drawing/2014/main" val="3700076106"/>
                  </a:ext>
                </a:extLst>
              </a:tr>
              <a:tr h="298143">
                <a:tc>
                  <a:txBody>
                    <a:bodyPr/>
                    <a:lstStyle/>
                    <a:p>
                      <a:pPr algn="l" rtl="0" fontAlgn="base"/>
                      <a:r>
                        <a:rPr lang="es-ES" sz="1100" u="none" strike="noStrike">
                          <a:effectLst/>
                        </a:rPr>
                        <a:t>Coste</a:t>
                      </a:r>
                      <a:r>
                        <a:rPr lang="es-ES" sz="1100">
                          <a:effectLst/>
                        </a:rPr>
                        <a:t> </a:t>
                      </a:r>
                      <a:endParaRPr lang="es-ES">
                        <a:effectLst/>
                      </a:endParaRPr>
                    </a:p>
                  </a:txBody>
                  <a:tcPr/>
                </a:tc>
                <a:tc>
                  <a:txBody>
                    <a:bodyPr/>
                    <a:lstStyle/>
                    <a:p>
                      <a:pPr algn="l" rtl="0" fontAlgn="base"/>
                      <a:r>
                        <a:rPr lang="es-ES" sz="1100" u="none" strike="noStrike">
                          <a:effectLst/>
                        </a:rPr>
                        <a:t>Más alto</a:t>
                      </a:r>
                      <a:r>
                        <a:rPr lang="es-ES" sz="1100">
                          <a:effectLst/>
                        </a:rPr>
                        <a:t> </a:t>
                      </a:r>
                      <a:endParaRPr lang="es-ES">
                        <a:effectLst/>
                      </a:endParaRPr>
                    </a:p>
                  </a:txBody>
                  <a:tcPr/>
                </a:tc>
                <a:tc>
                  <a:txBody>
                    <a:bodyPr/>
                    <a:lstStyle/>
                    <a:p>
                      <a:pPr algn="l" rtl="0" fontAlgn="base"/>
                      <a:r>
                        <a:rPr lang="es-ES" sz="1100" u="none" strike="noStrike">
                          <a:effectLst/>
                        </a:rPr>
                        <a:t>Más bajo</a:t>
                      </a:r>
                      <a:r>
                        <a:rPr lang="es-ES" sz="1100">
                          <a:effectLst/>
                        </a:rPr>
                        <a:t> </a:t>
                      </a:r>
                      <a:endParaRPr lang="es-ES">
                        <a:effectLst/>
                      </a:endParaRPr>
                    </a:p>
                  </a:txBody>
                  <a:tcPr/>
                </a:tc>
                <a:extLst>
                  <a:ext uri="{0D108BD9-81ED-4DB2-BD59-A6C34878D82A}">
                    <a16:rowId xmlns:a16="http://schemas.microsoft.com/office/drawing/2014/main" val="3050821574"/>
                  </a:ext>
                </a:extLst>
              </a:tr>
              <a:tr h="507948">
                <a:tc>
                  <a:txBody>
                    <a:bodyPr/>
                    <a:lstStyle/>
                    <a:p>
                      <a:pPr algn="l" rtl="0" fontAlgn="base"/>
                      <a:r>
                        <a:rPr lang="es-ES" sz="1100" u="none" strike="noStrike">
                          <a:effectLst/>
                        </a:rPr>
                        <a:t>Capacidad</a:t>
                      </a:r>
                      <a:r>
                        <a:rPr lang="es-ES" sz="1100">
                          <a:effectLst/>
                        </a:rPr>
                        <a:t> </a:t>
                      </a:r>
                      <a:endParaRPr lang="es-ES">
                        <a:effectLst/>
                      </a:endParaRPr>
                    </a:p>
                  </a:txBody>
                  <a:tcPr/>
                </a:tc>
                <a:tc>
                  <a:txBody>
                    <a:bodyPr/>
                    <a:lstStyle/>
                    <a:p>
                      <a:pPr algn="l" rtl="0" fontAlgn="base"/>
                      <a:r>
                        <a:rPr lang="es-ES" sz="1100" u="none" strike="noStrike">
                          <a:effectLst/>
                        </a:rPr>
                        <a:t>En general entre 256 GB y 4 TB</a:t>
                      </a:r>
                      <a:r>
                        <a:rPr lang="es-ES" sz="1100">
                          <a:effectLst/>
                        </a:rPr>
                        <a:t> </a:t>
                      </a:r>
                      <a:endParaRPr lang="es-ES">
                        <a:effectLst/>
                      </a:endParaRPr>
                    </a:p>
                  </a:txBody>
                  <a:tcPr/>
                </a:tc>
                <a:tc>
                  <a:txBody>
                    <a:bodyPr/>
                    <a:lstStyle/>
                    <a:p>
                      <a:pPr algn="l" rtl="0" fontAlgn="base"/>
                      <a:r>
                        <a:rPr lang="es-ES" sz="1100" u="none" strike="noStrike">
                          <a:effectLst/>
                        </a:rPr>
                        <a:t>En general entre 1TB Y 10 TB</a:t>
                      </a:r>
                      <a:r>
                        <a:rPr lang="es-ES" sz="1100">
                          <a:effectLst/>
                        </a:rPr>
                        <a:t> </a:t>
                      </a:r>
                      <a:endParaRPr lang="es-ES">
                        <a:effectLst/>
                      </a:endParaRPr>
                    </a:p>
                  </a:txBody>
                  <a:tcPr/>
                </a:tc>
                <a:extLst>
                  <a:ext uri="{0D108BD9-81ED-4DB2-BD59-A6C34878D82A}">
                    <a16:rowId xmlns:a16="http://schemas.microsoft.com/office/drawing/2014/main" val="542483369"/>
                  </a:ext>
                </a:extLst>
              </a:tr>
              <a:tr h="309186">
                <a:tc>
                  <a:txBody>
                    <a:bodyPr/>
                    <a:lstStyle/>
                    <a:p>
                      <a:pPr algn="l" rtl="0" fontAlgn="base"/>
                      <a:r>
                        <a:rPr lang="es-ES" sz="1100" u="none" strike="noStrike">
                          <a:effectLst/>
                        </a:rPr>
                        <a:t>Consumo</a:t>
                      </a:r>
                      <a:r>
                        <a:rPr lang="es-ES" sz="1100">
                          <a:effectLst/>
                        </a:rPr>
                        <a:t> </a:t>
                      </a:r>
                      <a:endParaRPr lang="es-ES">
                        <a:effectLst/>
                      </a:endParaRPr>
                    </a:p>
                  </a:txBody>
                  <a:tcPr/>
                </a:tc>
                <a:tc>
                  <a:txBody>
                    <a:bodyPr/>
                    <a:lstStyle/>
                    <a:p>
                      <a:pPr algn="l" rtl="0" fontAlgn="base"/>
                      <a:r>
                        <a:rPr lang="es-ES" sz="1100" u="none" strike="noStrike">
                          <a:effectLst/>
                        </a:rPr>
                        <a:t>Menor consumo</a:t>
                      </a:r>
                      <a:r>
                        <a:rPr lang="es-ES" sz="1100">
                          <a:effectLst/>
                        </a:rPr>
                        <a:t> </a:t>
                      </a:r>
                      <a:endParaRPr lang="es-ES">
                        <a:effectLst/>
                      </a:endParaRPr>
                    </a:p>
                  </a:txBody>
                  <a:tcPr/>
                </a:tc>
                <a:tc>
                  <a:txBody>
                    <a:bodyPr/>
                    <a:lstStyle/>
                    <a:p>
                      <a:pPr algn="l" rtl="0" fontAlgn="base"/>
                      <a:r>
                        <a:rPr lang="es-ES" sz="1100" u="none" strike="noStrike">
                          <a:effectLst/>
                        </a:rPr>
                        <a:t>Mayor consumo</a:t>
                      </a:r>
                      <a:r>
                        <a:rPr lang="es-ES" sz="1100">
                          <a:effectLst/>
                        </a:rPr>
                        <a:t> </a:t>
                      </a:r>
                      <a:endParaRPr lang="es-ES">
                        <a:effectLst/>
                      </a:endParaRPr>
                    </a:p>
                  </a:txBody>
                  <a:tcPr/>
                </a:tc>
                <a:extLst>
                  <a:ext uri="{0D108BD9-81ED-4DB2-BD59-A6C34878D82A}">
                    <a16:rowId xmlns:a16="http://schemas.microsoft.com/office/drawing/2014/main" val="411983746"/>
                  </a:ext>
                </a:extLst>
              </a:tr>
              <a:tr h="496905">
                <a:tc>
                  <a:txBody>
                    <a:bodyPr/>
                    <a:lstStyle/>
                    <a:p>
                      <a:pPr algn="l" rtl="0" fontAlgn="base"/>
                      <a:r>
                        <a:rPr lang="es-ES" sz="1100" u="none" strike="noStrike">
                          <a:effectLst/>
                        </a:rPr>
                        <a:t>Ruido</a:t>
                      </a:r>
                      <a:r>
                        <a:rPr lang="es-ES" sz="1100">
                          <a:effectLst/>
                        </a:rPr>
                        <a:t> </a:t>
                      </a:r>
                      <a:endParaRPr lang="es-ES">
                        <a:effectLst/>
                      </a:endParaRPr>
                    </a:p>
                  </a:txBody>
                  <a:tcPr/>
                </a:tc>
                <a:tc>
                  <a:txBody>
                    <a:bodyPr/>
                    <a:lstStyle/>
                    <a:p>
                      <a:pPr algn="l" rtl="0" fontAlgn="base"/>
                      <a:r>
                        <a:rPr lang="es-ES" sz="1100" u="none" strike="noStrike">
                          <a:effectLst/>
                        </a:rPr>
                        <a:t>Más silencioso por no tener partes móviles</a:t>
                      </a:r>
                      <a:r>
                        <a:rPr lang="es-ES" sz="1100">
                          <a:effectLst/>
                        </a:rPr>
                        <a:t> </a:t>
                      </a:r>
                      <a:endParaRPr lang="es-ES">
                        <a:effectLst/>
                      </a:endParaRPr>
                    </a:p>
                  </a:txBody>
                  <a:tcPr/>
                </a:tc>
                <a:tc>
                  <a:txBody>
                    <a:bodyPr/>
                    <a:lstStyle/>
                    <a:p>
                      <a:pPr algn="l" rtl="0" fontAlgn="base"/>
                      <a:r>
                        <a:rPr lang="es-ES" sz="1100" u="none" strike="noStrike">
                          <a:effectLst/>
                        </a:rPr>
                        <a:t>Más ruidoso por tener partes móviles</a:t>
                      </a:r>
                      <a:r>
                        <a:rPr lang="es-ES" sz="1100">
                          <a:effectLst/>
                        </a:rPr>
                        <a:t> </a:t>
                      </a:r>
                      <a:endParaRPr lang="es-ES">
                        <a:effectLst/>
                      </a:endParaRPr>
                    </a:p>
                  </a:txBody>
                  <a:tcPr/>
                </a:tc>
                <a:extLst>
                  <a:ext uri="{0D108BD9-81ED-4DB2-BD59-A6C34878D82A}">
                    <a16:rowId xmlns:a16="http://schemas.microsoft.com/office/drawing/2014/main" val="621724121"/>
                  </a:ext>
                </a:extLst>
              </a:tr>
              <a:tr h="309186">
                <a:tc>
                  <a:txBody>
                    <a:bodyPr/>
                    <a:lstStyle/>
                    <a:p>
                      <a:pPr algn="l" rtl="0" fontAlgn="base"/>
                      <a:r>
                        <a:rPr lang="es-ES" sz="1100" u="none" strike="noStrike">
                          <a:effectLst/>
                        </a:rPr>
                        <a:t>Vibraciones</a:t>
                      </a:r>
                      <a:r>
                        <a:rPr lang="es-ES" sz="1100">
                          <a:effectLst/>
                        </a:rPr>
                        <a:t> </a:t>
                      </a:r>
                      <a:endParaRPr lang="es-ES">
                        <a:effectLst/>
                      </a:endParaRPr>
                    </a:p>
                  </a:txBody>
                  <a:tcPr/>
                </a:tc>
                <a:tc>
                  <a:txBody>
                    <a:bodyPr/>
                    <a:lstStyle/>
                    <a:p>
                      <a:pPr algn="l" rtl="0" fontAlgn="base"/>
                      <a:r>
                        <a:rPr lang="es-ES" sz="1100" u="none" strike="noStrike">
                          <a:effectLst/>
                        </a:rPr>
                        <a:t>Sin vibración</a:t>
                      </a:r>
                      <a:r>
                        <a:rPr lang="es-ES" sz="1100">
                          <a:effectLst/>
                        </a:rPr>
                        <a:t> </a:t>
                      </a:r>
                      <a:endParaRPr lang="es-ES">
                        <a:effectLst/>
                      </a:endParaRPr>
                    </a:p>
                  </a:txBody>
                  <a:tcPr/>
                </a:tc>
                <a:tc>
                  <a:txBody>
                    <a:bodyPr/>
                    <a:lstStyle/>
                    <a:p>
                      <a:pPr algn="l" rtl="0" fontAlgn="base"/>
                      <a:r>
                        <a:rPr lang="es-ES" sz="1100" u="none" strike="noStrike">
                          <a:effectLst/>
                        </a:rPr>
                        <a:t>Leves vibraciones</a:t>
                      </a:r>
                      <a:r>
                        <a:rPr lang="es-ES" sz="1100">
                          <a:effectLst/>
                        </a:rPr>
                        <a:t> </a:t>
                      </a:r>
                      <a:endParaRPr lang="es-ES">
                        <a:effectLst/>
                      </a:endParaRPr>
                    </a:p>
                  </a:txBody>
                  <a:tcPr/>
                </a:tc>
                <a:extLst>
                  <a:ext uri="{0D108BD9-81ED-4DB2-BD59-A6C34878D82A}">
                    <a16:rowId xmlns:a16="http://schemas.microsoft.com/office/drawing/2014/main" val="1673224574"/>
                  </a:ext>
                </a:extLst>
              </a:tr>
              <a:tr h="309186">
                <a:tc>
                  <a:txBody>
                    <a:bodyPr/>
                    <a:lstStyle/>
                    <a:p>
                      <a:pPr algn="l" rtl="0" fontAlgn="base"/>
                      <a:r>
                        <a:rPr lang="es-ES" sz="1100" u="none" strike="noStrike">
                          <a:effectLst/>
                        </a:rPr>
                        <a:t>Fragmentación de los datos</a:t>
                      </a:r>
                      <a:r>
                        <a:rPr lang="es-ES" sz="1100">
                          <a:effectLst/>
                        </a:rPr>
                        <a:t> </a:t>
                      </a:r>
                      <a:endParaRPr lang="es-ES">
                        <a:effectLst/>
                      </a:endParaRPr>
                    </a:p>
                  </a:txBody>
                  <a:tcPr/>
                </a:tc>
                <a:tc>
                  <a:txBody>
                    <a:bodyPr/>
                    <a:lstStyle/>
                    <a:p>
                      <a:pPr algn="l" rtl="0" fontAlgn="base"/>
                      <a:r>
                        <a:rPr lang="es-ES" sz="1100" u="none" strike="noStrike">
                          <a:effectLst/>
                        </a:rPr>
                        <a:t>No tiene</a:t>
                      </a:r>
                      <a:r>
                        <a:rPr lang="es-ES" sz="1100">
                          <a:effectLst/>
                        </a:rPr>
                        <a:t> </a:t>
                      </a:r>
                      <a:endParaRPr lang="es-ES">
                        <a:effectLst/>
                      </a:endParaRPr>
                    </a:p>
                  </a:txBody>
                  <a:tcPr/>
                </a:tc>
                <a:tc>
                  <a:txBody>
                    <a:bodyPr/>
                    <a:lstStyle/>
                    <a:p>
                      <a:pPr algn="l" rtl="0" fontAlgn="base"/>
                      <a:r>
                        <a:rPr lang="es-ES" sz="1100" u="none" strike="noStrike">
                          <a:effectLst/>
                        </a:rPr>
                        <a:t>Puede darse</a:t>
                      </a:r>
                      <a:r>
                        <a:rPr lang="es-ES" sz="1100">
                          <a:effectLst/>
                        </a:rPr>
                        <a:t> </a:t>
                      </a:r>
                      <a:endParaRPr lang="es-ES">
                        <a:effectLst/>
                      </a:endParaRPr>
                    </a:p>
                  </a:txBody>
                  <a:tcPr/>
                </a:tc>
                <a:extLst>
                  <a:ext uri="{0D108BD9-81ED-4DB2-BD59-A6C34878D82A}">
                    <a16:rowId xmlns:a16="http://schemas.microsoft.com/office/drawing/2014/main" val="3925003101"/>
                  </a:ext>
                </a:extLst>
              </a:tr>
              <a:tr h="298143">
                <a:tc>
                  <a:txBody>
                    <a:bodyPr/>
                    <a:lstStyle/>
                    <a:p>
                      <a:pPr algn="l" rtl="0" fontAlgn="base"/>
                      <a:r>
                        <a:rPr lang="es-ES" sz="1100" u="none" strike="noStrike">
                          <a:effectLst/>
                        </a:rPr>
                        <a:t>Golpes</a:t>
                      </a:r>
                      <a:r>
                        <a:rPr lang="es-ES" sz="1100">
                          <a:effectLst/>
                        </a:rPr>
                        <a:t> </a:t>
                      </a:r>
                      <a:endParaRPr lang="es-ES">
                        <a:effectLst/>
                      </a:endParaRPr>
                    </a:p>
                  </a:txBody>
                  <a:tcPr/>
                </a:tc>
                <a:tc>
                  <a:txBody>
                    <a:bodyPr/>
                    <a:lstStyle/>
                    <a:p>
                      <a:pPr algn="l" rtl="0" fontAlgn="base"/>
                      <a:r>
                        <a:rPr lang="es-ES" sz="1100" u="none" strike="noStrike">
                          <a:effectLst/>
                        </a:rPr>
                        <a:t>Más resistente</a:t>
                      </a:r>
                      <a:r>
                        <a:rPr lang="es-ES" sz="1100">
                          <a:effectLst/>
                        </a:rPr>
                        <a:t> </a:t>
                      </a:r>
                      <a:endParaRPr lang="es-ES">
                        <a:effectLst/>
                      </a:endParaRPr>
                    </a:p>
                  </a:txBody>
                  <a:tcPr/>
                </a:tc>
                <a:tc>
                  <a:txBody>
                    <a:bodyPr/>
                    <a:lstStyle/>
                    <a:p>
                      <a:pPr algn="l" rtl="0" fontAlgn="base"/>
                      <a:r>
                        <a:rPr lang="es-ES" sz="1100" u="none" strike="noStrike">
                          <a:effectLst/>
                        </a:rPr>
                        <a:t>Menos resistente</a:t>
                      </a:r>
                      <a:r>
                        <a:rPr lang="es-ES" sz="1100">
                          <a:effectLst/>
                        </a:rPr>
                        <a:t> </a:t>
                      </a:r>
                      <a:endParaRPr lang="es-ES">
                        <a:effectLst/>
                      </a:endParaRPr>
                    </a:p>
                  </a:txBody>
                  <a:tcPr/>
                </a:tc>
                <a:extLst>
                  <a:ext uri="{0D108BD9-81ED-4DB2-BD59-A6C34878D82A}">
                    <a16:rowId xmlns:a16="http://schemas.microsoft.com/office/drawing/2014/main" val="180749408"/>
                  </a:ext>
                </a:extLst>
              </a:tr>
              <a:tr h="507948">
                <a:tc>
                  <a:txBody>
                    <a:bodyPr/>
                    <a:lstStyle/>
                    <a:p>
                      <a:pPr algn="l" rtl="0" fontAlgn="base"/>
                      <a:r>
                        <a:rPr lang="es-ES" sz="1100" u="none" strike="noStrike">
                          <a:effectLst/>
                        </a:rPr>
                        <a:t>Durabilidad</a:t>
                      </a:r>
                      <a:r>
                        <a:rPr lang="es-ES" sz="1100">
                          <a:effectLst/>
                        </a:rPr>
                        <a:t> </a:t>
                      </a:r>
                      <a:endParaRPr lang="es-ES">
                        <a:effectLst/>
                      </a:endParaRPr>
                    </a:p>
                  </a:txBody>
                  <a:tcPr/>
                </a:tc>
                <a:tc>
                  <a:txBody>
                    <a:bodyPr/>
                    <a:lstStyle/>
                    <a:p>
                      <a:pPr algn="l" rtl="0" fontAlgn="base"/>
                      <a:r>
                        <a:rPr lang="es-ES" sz="1100" u="none" strike="noStrike">
                          <a:effectLst/>
                        </a:rPr>
                        <a:t>Celdas </a:t>
                      </a:r>
                      <a:r>
                        <a:rPr lang="es-ES" sz="1100" u="none" strike="noStrike" err="1">
                          <a:effectLst/>
                        </a:rPr>
                        <a:t>reescribibles</a:t>
                      </a:r>
                      <a:r>
                        <a:rPr lang="es-ES" sz="1100" u="none" strike="noStrike">
                          <a:effectLst/>
                        </a:rPr>
                        <a:t> un número limitado de veces</a:t>
                      </a:r>
                      <a:r>
                        <a:rPr lang="es-ES" sz="1100">
                          <a:effectLst/>
                        </a:rPr>
                        <a:t> </a:t>
                      </a:r>
                      <a:endParaRPr lang="es-ES">
                        <a:effectLst/>
                      </a:endParaRPr>
                    </a:p>
                  </a:txBody>
                  <a:tcPr/>
                </a:tc>
                <a:tc>
                  <a:txBody>
                    <a:bodyPr/>
                    <a:lstStyle/>
                    <a:p>
                      <a:pPr algn="l" rtl="0" fontAlgn="base"/>
                      <a:r>
                        <a:rPr lang="es-ES" sz="1100" u="none" strike="noStrike">
                          <a:effectLst/>
                        </a:rPr>
                        <a:t>Al ser mecánico los discos pueden dañarse</a:t>
                      </a:r>
                      <a:r>
                        <a:rPr lang="es-ES" sz="1100">
                          <a:effectLst/>
                        </a:rPr>
                        <a:t> </a:t>
                      </a:r>
                      <a:endParaRPr lang="es-ES">
                        <a:effectLst/>
                      </a:endParaRPr>
                    </a:p>
                  </a:txBody>
                  <a:tcPr/>
                </a:tc>
                <a:extLst>
                  <a:ext uri="{0D108BD9-81ED-4DB2-BD59-A6C34878D82A}">
                    <a16:rowId xmlns:a16="http://schemas.microsoft.com/office/drawing/2014/main" val="769340911"/>
                  </a:ext>
                </a:extLst>
              </a:tr>
              <a:tr h="309186">
                <a:tc>
                  <a:txBody>
                    <a:bodyPr/>
                    <a:lstStyle/>
                    <a:p>
                      <a:pPr algn="l" rtl="0" fontAlgn="base"/>
                      <a:r>
                        <a:rPr lang="es-ES" sz="1100" u="none" strike="noStrike">
                          <a:effectLst/>
                        </a:rPr>
                        <a:t>Arranque S.O</a:t>
                      </a:r>
                      <a:r>
                        <a:rPr lang="es-ES" sz="1100">
                          <a:effectLst/>
                        </a:rPr>
                        <a:t> </a:t>
                      </a:r>
                      <a:endParaRPr lang="es-ES">
                        <a:effectLst/>
                      </a:endParaRPr>
                    </a:p>
                  </a:txBody>
                  <a:tcPr/>
                </a:tc>
                <a:tc>
                  <a:txBody>
                    <a:bodyPr/>
                    <a:lstStyle/>
                    <a:p>
                      <a:pPr algn="l" rtl="0" fontAlgn="base"/>
                      <a:r>
                        <a:rPr lang="es-ES" sz="1100" u="none" strike="noStrike">
                          <a:effectLst/>
                        </a:rPr>
                        <a:t>7 </a:t>
                      </a:r>
                      <a:r>
                        <a:rPr lang="es-ES" sz="1100" u="none" strike="noStrike" err="1">
                          <a:effectLst/>
                        </a:rPr>
                        <a:t>seg</a:t>
                      </a:r>
                      <a:r>
                        <a:rPr lang="es-ES" sz="1100" u="none" strike="noStrike">
                          <a:effectLst/>
                        </a:rPr>
                        <a:t>. de promedio</a:t>
                      </a:r>
                      <a:r>
                        <a:rPr lang="es-ES" sz="1100">
                          <a:effectLst/>
                        </a:rPr>
                        <a:t> </a:t>
                      </a:r>
                      <a:endParaRPr lang="es-ES">
                        <a:effectLst/>
                      </a:endParaRPr>
                    </a:p>
                  </a:txBody>
                  <a:tcPr/>
                </a:tc>
                <a:tc>
                  <a:txBody>
                    <a:bodyPr/>
                    <a:lstStyle/>
                    <a:p>
                      <a:pPr algn="l" rtl="0" fontAlgn="base"/>
                      <a:r>
                        <a:rPr lang="es-ES" sz="1100" u="none" strike="noStrike">
                          <a:effectLst/>
                        </a:rPr>
                        <a:t>16 </a:t>
                      </a:r>
                      <a:r>
                        <a:rPr lang="es-ES" sz="1100" u="none" strike="noStrike" err="1">
                          <a:effectLst/>
                        </a:rPr>
                        <a:t>seg</a:t>
                      </a:r>
                      <a:r>
                        <a:rPr lang="es-ES" sz="1100" u="none" strike="noStrike">
                          <a:effectLst/>
                        </a:rPr>
                        <a:t>. de promedio</a:t>
                      </a:r>
                      <a:r>
                        <a:rPr lang="es-ES" sz="1100">
                          <a:effectLst/>
                        </a:rPr>
                        <a:t> </a:t>
                      </a:r>
                      <a:endParaRPr lang="es-ES">
                        <a:effectLst/>
                      </a:endParaRPr>
                    </a:p>
                  </a:txBody>
                  <a:tcPr/>
                </a:tc>
                <a:extLst>
                  <a:ext uri="{0D108BD9-81ED-4DB2-BD59-A6C34878D82A}">
                    <a16:rowId xmlns:a16="http://schemas.microsoft.com/office/drawing/2014/main" val="3317933031"/>
                  </a:ext>
                </a:extLst>
              </a:tr>
              <a:tr h="496905">
                <a:tc>
                  <a:txBody>
                    <a:bodyPr/>
                    <a:lstStyle/>
                    <a:p>
                      <a:pPr algn="l" rtl="0" fontAlgn="base"/>
                      <a:r>
                        <a:rPr lang="es-ES" sz="1100" u="none" strike="noStrike">
                          <a:effectLst/>
                        </a:rPr>
                        <a:t>Transferencia de datos</a:t>
                      </a:r>
                      <a:r>
                        <a:rPr lang="es-ES" sz="1100">
                          <a:effectLst/>
                        </a:rPr>
                        <a:t> </a:t>
                      </a:r>
                      <a:endParaRPr lang="es-ES">
                        <a:effectLst/>
                      </a:endParaRPr>
                    </a:p>
                  </a:txBody>
                  <a:tcPr/>
                </a:tc>
                <a:tc>
                  <a:txBody>
                    <a:bodyPr/>
                    <a:lstStyle/>
                    <a:p>
                      <a:pPr algn="l" rtl="0" fontAlgn="base"/>
                      <a:r>
                        <a:rPr lang="es-ES" sz="1100" u="none" strike="noStrike">
                          <a:effectLst/>
                        </a:rPr>
                        <a:t>En general entre 200 y 550 MB/</a:t>
                      </a:r>
                      <a:r>
                        <a:rPr lang="es-ES" sz="1100" u="none" strike="noStrike" err="1">
                          <a:effectLst/>
                        </a:rPr>
                        <a:t>seg</a:t>
                      </a:r>
                      <a:r>
                        <a:rPr lang="es-ES" sz="1100">
                          <a:effectLst/>
                        </a:rPr>
                        <a:t> </a:t>
                      </a:r>
                      <a:endParaRPr lang="es-ES">
                        <a:effectLst/>
                      </a:endParaRPr>
                    </a:p>
                  </a:txBody>
                  <a:tcPr/>
                </a:tc>
                <a:tc>
                  <a:txBody>
                    <a:bodyPr/>
                    <a:lstStyle/>
                    <a:p>
                      <a:pPr algn="l" rtl="0" fontAlgn="base"/>
                      <a:r>
                        <a:rPr lang="es-ES" sz="1100" u="none" strike="noStrike">
                          <a:effectLst/>
                        </a:rPr>
                        <a:t>En general entre 50 y 150 MB/</a:t>
                      </a:r>
                      <a:r>
                        <a:rPr lang="es-ES" sz="1100" u="none" strike="noStrike" err="1">
                          <a:effectLst/>
                        </a:rPr>
                        <a:t>seg</a:t>
                      </a:r>
                      <a:r>
                        <a:rPr lang="es-ES" sz="1100">
                          <a:effectLst/>
                        </a:rPr>
                        <a:t> </a:t>
                      </a:r>
                      <a:endParaRPr lang="es-ES">
                        <a:effectLst/>
                      </a:endParaRPr>
                    </a:p>
                  </a:txBody>
                  <a:tcPr/>
                </a:tc>
                <a:extLst>
                  <a:ext uri="{0D108BD9-81ED-4DB2-BD59-A6C34878D82A}">
                    <a16:rowId xmlns:a16="http://schemas.microsoft.com/office/drawing/2014/main" val="2230325387"/>
                  </a:ext>
                </a:extLst>
              </a:tr>
              <a:tr h="640456">
                <a:tc>
                  <a:txBody>
                    <a:bodyPr/>
                    <a:lstStyle/>
                    <a:p>
                      <a:pPr algn="l" rtl="0" fontAlgn="base"/>
                      <a:r>
                        <a:rPr lang="es-ES" sz="1100" u="none" strike="noStrike">
                          <a:effectLst/>
                        </a:rPr>
                        <a:t>Afectados por el magnetismo</a:t>
                      </a:r>
                      <a:r>
                        <a:rPr lang="es-ES" sz="1100">
                          <a:effectLst/>
                        </a:rPr>
                        <a:t> </a:t>
                      </a:r>
                      <a:endParaRPr lang="es-ES">
                        <a:effectLst/>
                      </a:endParaRPr>
                    </a:p>
                  </a:txBody>
                  <a:tcPr/>
                </a:tc>
                <a:tc>
                  <a:txBody>
                    <a:bodyPr/>
                    <a:lstStyle/>
                    <a:p>
                      <a:pPr algn="l" rtl="0" fontAlgn="base"/>
                      <a:r>
                        <a:rPr lang="es-ES" sz="1100" u="none" strike="noStrike">
                          <a:effectLst/>
                        </a:rPr>
                        <a:t>No afecta</a:t>
                      </a:r>
                      <a:r>
                        <a:rPr lang="es-ES" sz="1100">
                          <a:effectLst/>
                        </a:rPr>
                        <a:t> </a:t>
                      </a:r>
                      <a:endParaRPr lang="es-ES">
                        <a:effectLst/>
                      </a:endParaRPr>
                    </a:p>
                  </a:txBody>
                  <a:tcPr/>
                </a:tc>
                <a:tc>
                  <a:txBody>
                    <a:bodyPr/>
                    <a:lstStyle/>
                    <a:p>
                      <a:pPr algn="l" rtl="0" fontAlgn="base"/>
                      <a:r>
                        <a:rPr lang="es-ES" sz="1100" u="none" strike="noStrike">
                          <a:effectLst/>
                        </a:rPr>
                        <a:t>Puede producirse eliminación de datos</a:t>
                      </a:r>
                      <a:r>
                        <a:rPr lang="es-ES" sz="1100">
                          <a:effectLst/>
                        </a:rPr>
                        <a:t> </a:t>
                      </a:r>
                      <a:endParaRPr lang="es-ES">
                        <a:effectLst/>
                      </a:endParaRPr>
                    </a:p>
                  </a:txBody>
                  <a:tcPr/>
                </a:tc>
                <a:extLst>
                  <a:ext uri="{0D108BD9-81ED-4DB2-BD59-A6C34878D82A}">
                    <a16:rowId xmlns:a16="http://schemas.microsoft.com/office/drawing/2014/main" val="4047429625"/>
                  </a:ext>
                </a:extLst>
              </a:tr>
              <a:tr h="507948">
                <a:tc>
                  <a:txBody>
                    <a:bodyPr/>
                    <a:lstStyle/>
                    <a:p>
                      <a:pPr algn="l" rtl="0" fontAlgn="base"/>
                      <a:r>
                        <a:rPr lang="es-ES" sz="1100" u="none" strike="noStrike">
                          <a:effectLst/>
                        </a:rPr>
                        <a:t>Interfaz de conexión</a:t>
                      </a:r>
                      <a:r>
                        <a:rPr lang="es-ES" sz="1100">
                          <a:effectLst/>
                        </a:rPr>
                        <a:t> </a:t>
                      </a:r>
                      <a:endParaRPr lang="es-ES">
                        <a:effectLst/>
                      </a:endParaRPr>
                    </a:p>
                  </a:txBody>
                  <a:tcPr/>
                </a:tc>
                <a:tc>
                  <a:txBody>
                    <a:bodyPr/>
                    <a:lstStyle/>
                    <a:p>
                      <a:pPr algn="l" rtl="0" fontAlgn="base"/>
                      <a:r>
                        <a:rPr lang="es-ES" sz="1100" u="none" strike="noStrike">
                          <a:effectLst/>
                        </a:rPr>
                        <a:t>SATA, </a:t>
                      </a:r>
                      <a:r>
                        <a:rPr lang="es-ES" sz="1100" u="none" strike="noStrike" err="1">
                          <a:effectLst/>
                        </a:rPr>
                        <a:t>mSATA</a:t>
                      </a:r>
                      <a:r>
                        <a:rPr lang="es-ES" sz="1100" u="none" strike="noStrike">
                          <a:effectLst/>
                        </a:rPr>
                        <a:t>, M.2 y PCI </a:t>
                      </a:r>
                      <a:r>
                        <a:rPr lang="es-ES" sz="1100" u="none" strike="noStrike" err="1">
                          <a:effectLst/>
                        </a:rPr>
                        <a:t>express</a:t>
                      </a:r>
                      <a:r>
                        <a:rPr lang="es-ES" sz="1100">
                          <a:effectLst/>
                        </a:rPr>
                        <a:t> </a:t>
                      </a:r>
                      <a:endParaRPr lang="es-ES">
                        <a:effectLst/>
                      </a:endParaRPr>
                    </a:p>
                  </a:txBody>
                  <a:tcPr/>
                </a:tc>
                <a:tc>
                  <a:txBody>
                    <a:bodyPr/>
                    <a:lstStyle/>
                    <a:p>
                      <a:pPr algn="l" rtl="0" fontAlgn="base"/>
                      <a:r>
                        <a:rPr lang="es-ES" sz="1100" u="none" strike="noStrike">
                          <a:effectLst/>
                        </a:rPr>
                        <a:t>SATA</a:t>
                      </a:r>
                      <a:r>
                        <a:rPr lang="es-ES" sz="1100">
                          <a:effectLst/>
                        </a:rPr>
                        <a:t> </a:t>
                      </a:r>
                      <a:endParaRPr lang="es-ES">
                        <a:effectLst/>
                      </a:endParaRPr>
                    </a:p>
                  </a:txBody>
                  <a:tcPr/>
                </a:tc>
                <a:extLst>
                  <a:ext uri="{0D108BD9-81ED-4DB2-BD59-A6C34878D82A}">
                    <a16:rowId xmlns:a16="http://schemas.microsoft.com/office/drawing/2014/main" val="3635345235"/>
                  </a:ext>
                </a:extLst>
              </a:tr>
            </a:tbl>
          </a:graphicData>
        </a:graphic>
      </p:graphicFrame>
    </p:spTree>
    <p:extLst>
      <p:ext uri="{BB962C8B-B14F-4D97-AF65-F5344CB8AC3E}">
        <p14:creationId xmlns:p14="http://schemas.microsoft.com/office/powerpoint/2010/main" val="121148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2711</Words>
  <Application>Microsoft Office PowerPoint</Application>
  <PresentationFormat>Panorámica</PresentationFormat>
  <Paragraphs>242</Paragraphs>
  <Slides>37</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37</vt:i4>
      </vt:variant>
    </vt:vector>
  </HeadingPairs>
  <TitlesOfParts>
    <vt:vector size="42" baseType="lpstr">
      <vt:lpstr>Arial</vt:lpstr>
      <vt:lpstr>Calibri</vt:lpstr>
      <vt:lpstr>Calibri Light</vt:lpstr>
      <vt:lpstr>Courier New</vt:lpstr>
      <vt:lpstr>Office Theme</vt:lpstr>
      <vt:lpstr>DISPOSITIVOS DE ALMACENAMIENTO</vt:lpstr>
      <vt:lpstr>Índice</vt:lpstr>
      <vt:lpstr>Discos duros HDD y SSD</vt:lpstr>
      <vt:lpstr>HDD</vt:lpstr>
      <vt:lpstr>Cara, cilindro y sector</vt:lpstr>
      <vt:lpstr>HDD: Funcionamiento</vt:lpstr>
      <vt:lpstr>SSD</vt:lpstr>
      <vt:lpstr>Componentes de un SSD</vt:lpstr>
      <vt:lpstr>HDD  vs  SSD: Principales diferencias</vt:lpstr>
      <vt:lpstr>2. Clasificación de Discos Duros.</vt:lpstr>
      <vt:lpstr>Presentación de PowerPoint</vt:lpstr>
      <vt:lpstr>2.2 Según la interfaz:</vt:lpstr>
      <vt:lpstr>Presentación de PowerPoint</vt:lpstr>
      <vt:lpstr>Presentación de PowerPoint</vt:lpstr>
      <vt:lpstr>3. Monitorización del estado de un disco duro. SMART</vt:lpstr>
      <vt:lpstr>SMART</vt:lpstr>
      <vt:lpstr>Cómo se usa SMART</vt:lpstr>
      <vt:lpstr>Leer atributos SMART</vt:lpstr>
      <vt:lpstr>Valores esenciales para valorar</vt:lpstr>
      <vt:lpstr>4. Introducción a RAID</vt:lpstr>
      <vt:lpstr>RAID 0</vt:lpstr>
      <vt:lpstr> RAID 2</vt:lpstr>
      <vt:lpstr>RAID 3</vt:lpstr>
      <vt:lpstr>RAID 5 </vt:lpstr>
      <vt:lpstr>Dispositivos ópticos</vt:lpstr>
      <vt:lpstr>CD-ROM</vt:lpstr>
      <vt:lpstr>Blue-Ray</vt:lpstr>
      <vt:lpstr>CD-R y DVD-R</vt:lpstr>
      <vt:lpstr>PREGUNTAS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González</dc:creator>
  <cp:lastModifiedBy>David González Sanz</cp:lastModifiedBy>
  <cp:revision>219</cp:revision>
  <dcterms:created xsi:type="dcterms:W3CDTF">2021-11-09T14:30:36Z</dcterms:created>
  <dcterms:modified xsi:type="dcterms:W3CDTF">2021-11-11T19:23:28Z</dcterms:modified>
</cp:coreProperties>
</file>